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  <p:sldMasterId id="2147483685" r:id="rId5"/>
    <p:sldMasterId id="2147483648" r:id="rId6"/>
  </p:sldMasterIdLst>
  <p:notesMasterIdLst>
    <p:notesMasterId r:id="rId57"/>
  </p:notesMasterIdLst>
  <p:handoutMasterIdLst>
    <p:handoutMasterId r:id="rId58"/>
  </p:handoutMasterIdLst>
  <p:sldIdLst>
    <p:sldId id="304" r:id="rId7"/>
    <p:sldId id="305" r:id="rId8"/>
    <p:sldId id="306" r:id="rId9"/>
    <p:sldId id="309" r:id="rId10"/>
    <p:sldId id="345" r:id="rId11"/>
    <p:sldId id="308" r:id="rId12"/>
    <p:sldId id="314" r:id="rId13"/>
    <p:sldId id="313" r:id="rId14"/>
    <p:sldId id="315" r:id="rId15"/>
    <p:sldId id="316" r:id="rId16"/>
    <p:sldId id="317" r:id="rId17"/>
    <p:sldId id="318" r:id="rId18"/>
    <p:sldId id="327" r:id="rId19"/>
    <p:sldId id="331" r:id="rId20"/>
    <p:sldId id="329" r:id="rId21"/>
    <p:sldId id="339" r:id="rId22"/>
    <p:sldId id="321" r:id="rId23"/>
    <p:sldId id="330" r:id="rId24"/>
    <p:sldId id="336" r:id="rId25"/>
    <p:sldId id="341" r:id="rId26"/>
    <p:sldId id="332" r:id="rId27"/>
    <p:sldId id="326" r:id="rId28"/>
    <p:sldId id="338" r:id="rId29"/>
    <p:sldId id="343" r:id="rId30"/>
    <p:sldId id="333" r:id="rId31"/>
    <p:sldId id="328" r:id="rId32"/>
    <p:sldId id="307" r:id="rId33"/>
    <p:sldId id="261" r:id="rId34"/>
    <p:sldId id="288" r:id="rId35"/>
    <p:sldId id="273" r:id="rId36"/>
    <p:sldId id="301" r:id="rId37"/>
    <p:sldId id="274" r:id="rId38"/>
    <p:sldId id="277" r:id="rId39"/>
    <p:sldId id="275" r:id="rId40"/>
    <p:sldId id="294" r:id="rId41"/>
    <p:sldId id="296" r:id="rId42"/>
    <p:sldId id="295" r:id="rId43"/>
    <p:sldId id="297" r:id="rId44"/>
    <p:sldId id="286" r:id="rId45"/>
    <p:sldId id="299" r:id="rId46"/>
    <p:sldId id="262" r:id="rId47"/>
    <p:sldId id="300" r:id="rId48"/>
    <p:sldId id="302" r:id="rId49"/>
    <p:sldId id="257" r:id="rId50"/>
    <p:sldId id="258" r:id="rId51"/>
    <p:sldId id="266" r:id="rId52"/>
    <p:sldId id="260" r:id="rId53"/>
    <p:sldId id="263" r:id="rId54"/>
    <p:sldId id="264" r:id="rId55"/>
    <p:sldId id="26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31AFBE71-840B-422E-A04C-50BCBD4185D0}">
          <p14:sldIdLst>
            <p14:sldId id="304"/>
            <p14:sldId id="305"/>
            <p14:sldId id="306"/>
            <p14:sldId id="309"/>
            <p14:sldId id="345"/>
            <p14:sldId id="308"/>
            <p14:sldId id="314"/>
            <p14:sldId id="313"/>
            <p14:sldId id="315"/>
            <p14:sldId id="316"/>
            <p14:sldId id="317"/>
            <p14:sldId id="318"/>
            <p14:sldId id="327"/>
            <p14:sldId id="331"/>
            <p14:sldId id="329"/>
            <p14:sldId id="339"/>
            <p14:sldId id="321"/>
            <p14:sldId id="330"/>
            <p14:sldId id="336"/>
            <p14:sldId id="341"/>
            <p14:sldId id="332"/>
            <p14:sldId id="326"/>
            <p14:sldId id="338"/>
            <p14:sldId id="343"/>
            <p14:sldId id="333"/>
            <p14:sldId id="328"/>
            <p14:sldId id="307"/>
            <p14:sldId id="261"/>
          </p14:sldIdLst>
        </p14:section>
        <p14:section name="Problem Set up" id="{08B47315-52D1-4A2E-B7D6-5706BD9797D9}">
          <p14:sldIdLst>
            <p14:sldId id="288"/>
          </p14:sldIdLst>
        </p14:section>
        <p14:section name="Embodiment Design" id="{C1AC576A-3C90-4248-954F-0B9DCBDEDED9}">
          <p14:sldIdLst>
            <p14:sldId id="273"/>
            <p14:sldId id="301"/>
          </p14:sldIdLst>
        </p14:section>
        <p14:section name="Build Phase" id="{B261F4E9-A59A-4D94-9161-4DF84ACC3777}">
          <p14:sldIdLst>
            <p14:sldId id="274"/>
            <p14:sldId id="277"/>
          </p14:sldIdLst>
        </p14:section>
        <p14:section name="Testing and Validation" id="{04CED4C5-6345-466F-831F-9B15919A68C3}">
          <p14:sldIdLst>
            <p14:sldId id="275"/>
            <p14:sldId id="294"/>
          </p14:sldIdLst>
        </p14:section>
        <p14:section name="Project Managment" id="{7CA1FB05-A6E9-4C0D-A454-AE7D72A6C6CB}">
          <p14:sldIdLst>
            <p14:sldId id="296"/>
            <p14:sldId id="295"/>
          </p14:sldIdLst>
        </p14:section>
        <p14:section name="Summary" id="{FD6E7374-FEB5-4B94-BFE3-C467DD5463DB}">
          <p14:sldIdLst>
            <p14:sldId id="297"/>
            <p14:sldId id="286"/>
            <p14:sldId id="299"/>
          </p14:sldIdLst>
        </p14:section>
        <p14:section name="Backup Slides" id="{4A2B7434-B9D9-4C57-A03F-D0F395637C8C}">
          <p14:sldIdLst/>
        </p14:section>
        <p14:section name="Functional Decomposition Detail" id="{91BAC681-E853-4C71-8BFB-35ECA3491436}">
          <p14:sldIdLst>
            <p14:sldId id="262"/>
          </p14:sldIdLst>
        </p14:section>
        <p14:section name="Concept Selection" id="{98B55723-1211-45B5-B043-E6AF0575852E}">
          <p14:sldIdLst>
            <p14:sldId id="300"/>
          </p14:sldIdLst>
        </p14:section>
        <p14:section name="Detailed Math" id="{056643D5-C7E5-4879-B528-07CC4E15291B}">
          <p14:sldIdLst>
            <p14:sldId id="302"/>
          </p14:sldIdLst>
        </p14:section>
        <p14:section name="Style Guide" id="{E009878E-1933-49EA-BFBF-1BA6D30AA670}">
          <p14:sldIdLst>
            <p14:sldId id="257"/>
            <p14:sldId id="258"/>
            <p14:sldId id="266"/>
            <p14:sldId id="260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7B09C"/>
    <a:srgbClr val="D0CABE"/>
    <a:srgbClr val="EE2737"/>
    <a:srgbClr val="000000"/>
    <a:srgbClr val="236192"/>
    <a:srgbClr val="D69018"/>
    <a:srgbClr val="AF47BA"/>
    <a:srgbClr val="07B099"/>
    <a:srgbClr val="00C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42CD7-D5BB-FE5C-38C1-66178FFF1AE4}" v="696" dt="2022-01-25T01:08:32.675"/>
    <p1510:client id="{0DB73C97-412F-C06B-6992-CD30AA02505B}" v="164" dt="2022-01-25T04:17:26.597"/>
    <p1510:client id="{32516945-F046-238E-233A-E29B4456FED2}" v="302" dt="2022-01-25T02:57:55.802"/>
    <p1510:client id="{3A39E75B-1E01-44A8-B91C-F7D3507F5D5C}" v="158" dt="2022-01-24T20:00:57.659"/>
    <p1510:client id="{3CCA1CD8-BAB6-4F05-9B5B-46EE4C744351}" v="17" dt="2022-01-24T19:58:39.126"/>
    <p1510:client id="{70928AD9-FD04-424B-87B2-5E9356E1DC8E}" v="462" dt="2022-01-24T15:46:34.439"/>
    <p1510:client id="{71BD2EED-6A0C-4C52-95CD-69033A27B453}" v="217" dt="2022-01-24T17:20:35.033"/>
    <p1510:client id="{7C950C99-FAC7-A4B0-B801-B9B21CA726CA}" v="8" dt="2022-01-24T20:44:59.777"/>
    <p1510:client id="{8085601A-08B7-A47B-4FF6-8BC70F7C0EFC}" v="7" dt="2022-01-24T19:14:46.545"/>
    <p1510:client id="{89772F54-1D12-9F3C-F897-273385C8E51A}" v="4" dt="2022-01-25T03:48:38.249"/>
    <p1510:client id="{8AFEB68A-37CC-D081-292B-F9386241253C}" v="45" dt="2022-01-25T03:06:00.212"/>
    <p1510:client id="{8BE3E6C5-7E00-8C71-E89C-C0B28FD80FC8}" v="41" dt="2022-01-23T21:54:59.090"/>
    <p1510:client id="{90331CFD-F425-6352-8A21-665BA764A8F4}" v="164" dt="2022-01-25T04:12:58.623"/>
    <p1510:client id="{AE69D52F-8023-E5E2-9256-4A535171D892}" v="206" dt="2022-01-23T21:41:43.481"/>
    <p1510:client id="{BE264D00-5225-2809-0D8F-FF99FC6D4D1D}" v="909" dt="2022-01-25T02:33:30.137"/>
    <p1510:client id="{D419B33A-E633-4AFF-8CEE-EB1A6A63180D}" v="1006" dt="2022-01-24T23:47:55.577"/>
    <p1510:client id="{DF9529DE-9D87-3368-8B40-3F6C1BBFA1BD}" v="2440" dt="2022-01-25T02:02:10.709"/>
    <p1510:client id="{E5C649FB-E127-A7E9-44AE-0966C825D6FA}" v="213" dt="2022-01-24T20:39:24.729"/>
    <p1510:client id="{F4784310-A166-DFEA-0F5B-557614199550}" v="176" dt="2022-01-25T04:56:02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74021F-59AE-46EA-8401-36CD2E67B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07124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B48BC-9B0C-42CB-A617-3F3F96AC0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786755" y="0"/>
            <a:ext cx="206965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E761-E9AD-4430-85C3-D01DBB56AB16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5E95E-4566-4FFC-8CA6-DBE42CC95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0B42-9504-46B6-9114-7DF13AC25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smcconomy@eng.famu.fsu.edu</a:t>
            </a:r>
          </a:p>
          <a:p>
            <a:fld id="{E5502715-8AF7-405F-8576-DA4A9D63FBE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EBB33-D848-4F95-A1EB-228BD444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69" y="296789"/>
            <a:ext cx="2149661" cy="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3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6108" y="1074136"/>
            <a:ext cx="5138928" cy="289064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3E3A2-B100-44FA-B00C-8D1AD09B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394"/>
            <a:ext cx="2149661" cy="49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73935-00DB-40B0-81D2-CE38601149DD}"/>
              </a:ext>
            </a:extLst>
          </p:cNvPr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Shayne McConomy</a:t>
            </a:r>
          </a:p>
          <a:p>
            <a:r>
              <a:rPr lang="en-US" sz="1100"/>
              <a:t>smcconomy@eng.famu.fsu.edu</a:t>
            </a:r>
          </a:p>
          <a:p>
            <a:r>
              <a:rPr lang="en-US" sz="1100"/>
              <a:t>(850) 410-6624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D01A8D-3B6F-4E06-9819-79FD0124D10D}"/>
              </a:ext>
            </a:extLst>
          </p:cNvPr>
          <p:cNvCxnSpPr>
            <a:cxnSpLocks/>
          </p:cNvCxnSpPr>
          <p:nvPr/>
        </p:nvCxnSpPr>
        <p:spPr>
          <a:xfrm flipV="1">
            <a:off x="0" y="965852"/>
            <a:ext cx="6856413" cy="221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A66369-0746-45EF-9742-FC2E6F9A8672}"/>
              </a:ext>
            </a:extLst>
          </p:cNvPr>
          <p:cNvCxnSpPr>
            <a:cxnSpLocks/>
          </p:cNvCxnSpPr>
          <p:nvPr/>
        </p:nvCxnSpPr>
        <p:spPr>
          <a:xfrm>
            <a:off x="0" y="7773052"/>
            <a:ext cx="6858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F93CB-4779-4B45-882C-0062685E3C2B}"/>
              </a:ext>
            </a:extLst>
          </p:cNvPr>
          <p:cNvCxnSpPr>
            <a:cxnSpLocks/>
          </p:cNvCxnSpPr>
          <p:nvPr/>
        </p:nvCxnSpPr>
        <p:spPr>
          <a:xfrm>
            <a:off x="1522349" y="965852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33889740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33889740b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evaline</a:t>
            </a:r>
            <a:endParaRPr/>
          </a:p>
        </p:txBody>
      </p:sp>
      <p:sp>
        <p:nvSpPr>
          <p:cNvPr id="330" name="Google Shape;330;gf33889740b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3388a7c8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3388a7c88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f3388a7c88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7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Theses</a:t>
            </a:r>
            <a:r>
              <a:rPr lang="en-US"/>
              <a:t> are the official color palettes of the college of engineering.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college colors as prioritized within this PowerPoint Template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5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has the rule of third layout tool. The rule thirds layout helps with the sizing of elements.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1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has the rule of third layout tool. The rule thirds layout helps with the sizing of elements.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3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74CEC77-0C62-4F6D-A396-4A5D800481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2588152-7BB5-459D-8228-3BC9EC6E68E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2394820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055661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2394820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055661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2394820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1501461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981A4E4-D084-4164-9863-29B6CE3DA30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F2EA9E-B81C-40AB-9E92-6BFA61297ED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03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56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A0927E-4181-4D63-87F6-5FDCF0C3DC3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03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56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4485E5-418D-4E50-A42C-4C7FC0EBB25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14301"/>
            <a:ext cx="11943588" cy="5676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23EC43-FA42-4D79-8802-03180E955D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6873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696873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225B89-78A0-4679-A7E1-F8A41761A28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692166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692166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03548C-6AE3-4629-9376-20AAE8278CE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96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52391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13865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213865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210BE6-7D32-4E52-87A9-6364BD19F3E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A64AB-6AFF-48C8-BF11-3A114042C15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733797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9253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733797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15B0B8-50D2-412B-A219-CC1D4710273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E45BE9-3698-4967-BDA2-0447099F170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806167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13398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06167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806167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21E5A8-CE72-4AAA-9CA5-D7AC28912E3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6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662249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662248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662247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31560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3340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3340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F47684B-2256-4B2A-90EB-DE69FA43226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6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54138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54138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54138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3340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334000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334000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15630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156308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156308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719455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719455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719455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F452EFC-DC64-40FE-B798-401CDBAA67D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67B3AF-9A50-498B-BDE5-0A689983303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686FD0-0CB5-4160-AC34-A41259843B9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313601-4295-4AC7-BB7E-1F6CA1D8245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89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79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5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E62D30-09A4-4CE8-8971-71A5850392A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sldNum" idx="12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Only">
  <p:cSld name="1_Content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56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body" idx="2"/>
          </p:nvPr>
        </p:nvSpPr>
        <p:spPr>
          <a:xfrm>
            <a:off x="10363200" y="5615375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000"/>
              <a:buFont typeface="Arial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96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6C8529-BADB-435E-972B-35B7B85677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47472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2"/>
          </p:nvPr>
        </p:nvSpPr>
        <p:spPr>
          <a:xfrm>
            <a:off x="4404360" y="1825625"/>
            <a:ext cx="694944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>
            <a:off x="7879080" y="1828800"/>
            <a:ext cx="347472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2"/>
          </p:nvPr>
        </p:nvSpPr>
        <p:spPr>
          <a:xfrm>
            <a:off x="838199" y="1828800"/>
            <a:ext cx="694944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5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2"/>
          </p:nvPr>
        </p:nvSpPr>
        <p:spPr>
          <a:xfrm>
            <a:off x="839788" y="2337360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3"/>
          </p:nvPr>
        </p:nvSpPr>
        <p:spPr>
          <a:xfrm>
            <a:off x="4419600" y="2337360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 txBox="1">
            <a:spLocks noGrp="1"/>
          </p:cNvSpPr>
          <p:nvPr>
            <p:ph type="body" idx="1"/>
          </p:nvPr>
        </p:nvSpPr>
        <p:spPr>
          <a:xfrm>
            <a:off x="787908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2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3474720" cy="406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2"/>
          <p:cNvSpPr txBox="1">
            <a:spLocks noGrp="1"/>
          </p:cNvSpPr>
          <p:nvPr>
            <p:ph type="body" idx="3"/>
          </p:nvPr>
        </p:nvSpPr>
        <p:spPr>
          <a:xfrm>
            <a:off x="435864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5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3"/>
          <p:cNvSpPr txBox="1">
            <a:spLocks noGrp="1"/>
          </p:cNvSpPr>
          <p:nvPr>
            <p:ph type="body" idx="1"/>
          </p:nvPr>
        </p:nvSpPr>
        <p:spPr>
          <a:xfrm>
            <a:off x="6205728" y="295866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body" idx="2"/>
          </p:nvPr>
        </p:nvSpPr>
        <p:spPr>
          <a:xfrm>
            <a:off x="838200" y="1725735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3"/>
          </p:nvPr>
        </p:nvSpPr>
        <p:spPr>
          <a:xfrm>
            <a:off x="838200" y="2958660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body" idx="1"/>
          </p:nvPr>
        </p:nvSpPr>
        <p:spPr>
          <a:xfrm>
            <a:off x="787908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10515600" cy="109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54"/>
          <p:cNvSpPr txBox="1">
            <a:spLocks noGrp="1"/>
          </p:cNvSpPr>
          <p:nvPr>
            <p:ph type="body" idx="3"/>
          </p:nvPr>
        </p:nvSpPr>
        <p:spPr>
          <a:xfrm>
            <a:off x="83820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4"/>
          </p:nvPr>
        </p:nvSpPr>
        <p:spPr>
          <a:xfrm>
            <a:off x="435864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5"/>
          <p:cNvSpPr txBox="1">
            <a:spLocks noGrp="1"/>
          </p:cNvSpPr>
          <p:nvPr>
            <p:ph type="body" idx="1"/>
          </p:nvPr>
        </p:nvSpPr>
        <p:spPr>
          <a:xfrm>
            <a:off x="838200" y="1804140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5"/>
          <p:cNvSpPr txBox="1">
            <a:spLocks noGrp="1"/>
          </p:cNvSpPr>
          <p:nvPr>
            <p:ph type="body" idx="2"/>
          </p:nvPr>
        </p:nvSpPr>
        <p:spPr>
          <a:xfrm>
            <a:off x="4358640" y="1804139"/>
            <a:ext cx="3474720" cy="365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5"/>
          <p:cNvSpPr txBox="1">
            <a:spLocks noGrp="1"/>
          </p:cNvSpPr>
          <p:nvPr>
            <p:ph type="body" idx="3"/>
          </p:nvPr>
        </p:nvSpPr>
        <p:spPr>
          <a:xfrm>
            <a:off x="7879080" y="1804138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5"/>
          <p:cNvSpPr txBox="1">
            <a:spLocks noGrp="1"/>
          </p:cNvSpPr>
          <p:nvPr>
            <p:ph type="body" idx="4"/>
          </p:nvPr>
        </p:nvSpPr>
        <p:spPr>
          <a:xfrm>
            <a:off x="838200" y="5457498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55"/>
          <p:cNvSpPr txBox="1">
            <a:spLocks noGrp="1"/>
          </p:cNvSpPr>
          <p:nvPr>
            <p:ph type="body" idx="5"/>
          </p:nvPr>
        </p:nvSpPr>
        <p:spPr>
          <a:xfrm>
            <a:off x="4358640" y="5475891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55"/>
          <p:cNvSpPr txBox="1">
            <a:spLocks noGrp="1"/>
          </p:cNvSpPr>
          <p:nvPr>
            <p:ph type="body" idx="6"/>
          </p:nvPr>
        </p:nvSpPr>
        <p:spPr>
          <a:xfrm>
            <a:off x="7875037" y="5475891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5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6"/>
          <p:cNvSpPr txBox="1">
            <a:spLocks noGrp="1"/>
          </p:cNvSpPr>
          <p:nvPr>
            <p:ph type="body" idx="1"/>
          </p:nvPr>
        </p:nvSpPr>
        <p:spPr>
          <a:xfrm>
            <a:off x="841248" y="1777261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6"/>
          <p:cNvSpPr txBox="1">
            <a:spLocks noGrp="1"/>
          </p:cNvSpPr>
          <p:nvPr>
            <p:ph type="body" idx="2"/>
          </p:nvPr>
        </p:nvSpPr>
        <p:spPr>
          <a:xfrm>
            <a:off x="4358640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56"/>
          <p:cNvSpPr txBox="1">
            <a:spLocks noGrp="1"/>
          </p:cNvSpPr>
          <p:nvPr>
            <p:ph type="body" idx="3"/>
          </p:nvPr>
        </p:nvSpPr>
        <p:spPr>
          <a:xfrm>
            <a:off x="7882128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4"/>
          </p:nvPr>
        </p:nvSpPr>
        <p:spPr>
          <a:xfrm>
            <a:off x="841248" y="5545217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5"/>
          </p:nvPr>
        </p:nvSpPr>
        <p:spPr>
          <a:xfrm>
            <a:off x="4350882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6"/>
          </p:nvPr>
        </p:nvSpPr>
        <p:spPr>
          <a:xfrm>
            <a:off x="7882128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7"/>
          </p:nvPr>
        </p:nvSpPr>
        <p:spPr>
          <a:xfrm>
            <a:off x="841248" y="3367525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8"/>
          </p:nvPr>
        </p:nvSpPr>
        <p:spPr>
          <a:xfrm>
            <a:off x="4350882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9"/>
          </p:nvPr>
        </p:nvSpPr>
        <p:spPr>
          <a:xfrm>
            <a:off x="7882128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13"/>
          </p:nvPr>
        </p:nvSpPr>
        <p:spPr>
          <a:xfrm>
            <a:off x="841248" y="3930674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14"/>
          </p:nvPr>
        </p:nvSpPr>
        <p:spPr>
          <a:xfrm>
            <a:off x="4358640" y="393067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15"/>
          </p:nvPr>
        </p:nvSpPr>
        <p:spPr>
          <a:xfrm>
            <a:off x="7882128" y="3930672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6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7"/>
          <p:cNvSpPr txBox="1">
            <a:spLocks noGrp="1"/>
          </p:cNvSpPr>
          <p:nvPr>
            <p:ph type="body" idx="1"/>
          </p:nvPr>
        </p:nvSpPr>
        <p:spPr>
          <a:xfrm rot="5400000">
            <a:off x="4087690" y="-1423865"/>
            <a:ext cx="401662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57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50974E-2E77-41E0-B85E-DEB080FC00C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5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58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153B0A-578D-4BCA-9464-061BC0583A5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61F2ED4-CDD9-4348-9440-B3CF9E8DFB8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26" r:id="rId2"/>
    <p:sldLayoutId id="2147483684" r:id="rId3"/>
    <p:sldLayoutId id="2147483718" r:id="rId4"/>
    <p:sldLayoutId id="2147483719" r:id="rId5"/>
    <p:sldLayoutId id="2147483720" r:id="rId6"/>
    <p:sldLayoutId id="2147483725" r:id="rId7"/>
    <p:sldLayoutId id="2147483732" r:id="rId8"/>
    <p:sldLayoutId id="2147483705" r:id="rId9"/>
    <p:sldLayoutId id="2147483704" r:id="rId10"/>
    <p:sldLayoutId id="2147483730" r:id="rId11"/>
    <p:sldLayoutId id="2147483731" r:id="rId12"/>
    <p:sldLayoutId id="2147483729" r:id="rId13"/>
    <p:sldLayoutId id="2147483727" r:id="rId14"/>
    <p:sldLayoutId id="2147483722" r:id="rId15"/>
    <p:sldLayoutId id="2147483728" r:id="rId16"/>
    <p:sldLayoutId id="2147483694" r:id="rId17"/>
    <p:sldLayoutId id="2147483695" r:id="rId18"/>
    <p:sldLayoutId id="2147483696" r:id="rId19"/>
    <p:sldLayoutId id="2147483721" r:id="rId20"/>
    <p:sldLayoutId id="2147483698" r:id="rId21"/>
    <p:sldLayoutId id="2147483723" r:id="rId22"/>
    <p:sldLayoutId id="2147483724" r:id="rId23"/>
    <p:sldLayoutId id="2147483701" r:id="rId24"/>
    <p:sldLayoutId id="2147483702" r:id="rId25"/>
    <p:sldLayoutId id="214748370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7" r:id="rId3"/>
    <p:sldLayoutId id="2147483691" r:id="rId4"/>
    <p:sldLayoutId id="2147483699" r:id="rId5"/>
    <p:sldLayoutId id="2147483700" r:id="rId6"/>
    <p:sldLayoutId id="2147483688" r:id="rId7"/>
    <p:sldLayoutId id="2147483689" r:id="rId8"/>
    <p:sldLayoutId id="2147483690" r:id="rId9"/>
    <p:sldLayoutId id="2147483692" r:id="rId10"/>
    <p:sldLayoutId id="2147483693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B7B09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7"/>
          <p:cNvSpPr/>
          <p:nvPr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204139" y="6114321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37"/>
          <p:cNvSpPr txBox="1"/>
          <p:nvPr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si.ucf.edu/2020goldteam/" TargetMode="External"/><Relationship Id="rId2" Type="http://schemas.openxmlformats.org/officeDocument/2006/relationships/hyperlink" Target="https://fsi.ucf.edu/2020re-rassorarm/" TargetMode="Externa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33889740b_0_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33" name="Google Shape;333;gf33889740b_0_3"/>
          <p:cNvSpPr txBox="1">
            <a:spLocks noGrp="1"/>
          </p:cNvSpPr>
          <p:nvPr>
            <p:ph type="ctrTitle" idx="4294967295"/>
          </p:nvPr>
        </p:nvSpPr>
        <p:spPr>
          <a:xfrm>
            <a:off x="0" y="4596817"/>
            <a:ext cx="10515600" cy="8190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 sz="4600">
                <a:solidFill>
                  <a:srgbClr val="EE2737"/>
                </a:solidFill>
              </a:rPr>
              <a:t>RE-RASSOR ARM</a:t>
            </a:r>
            <a:endParaRPr sz="4600">
              <a:solidFill>
                <a:srgbClr val="EE2737"/>
              </a:solidFill>
            </a:endParaRPr>
          </a:p>
        </p:txBody>
      </p:sp>
      <p:sp>
        <p:nvSpPr>
          <p:cNvPr id="334" name="Google Shape;334;gf33889740b_0_3"/>
          <p:cNvSpPr txBox="1">
            <a:spLocks noGrp="1"/>
          </p:cNvSpPr>
          <p:nvPr>
            <p:ph type="subTitle" idx="4294967295"/>
          </p:nvPr>
        </p:nvSpPr>
        <p:spPr>
          <a:xfrm>
            <a:off x="0" y="5261725"/>
            <a:ext cx="94014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cs typeface="Arial"/>
              </a:rPr>
              <a:t>Grace Busch</a:t>
            </a:r>
            <a:r>
              <a:rPr lang="en-US" sz="1800" b="1" dirty="0">
                <a:solidFill>
                  <a:schemeClr val="lt1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chemeClr val="lt1"/>
                </a:solidFill>
                <a:latin typeface="Arial"/>
                <a:cs typeface="Arial"/>
              </a:rPr>
              <a:t>| </a:t>
            </a:r>
            <a:r>
              <a:rPr lang="en-US" sz="1800" b="1" dirty="0">
                <a:solidFill>
                  <a:schemeClr val="lt1"/>
                </a:solidFill>
                <a:latin typeface="Arial"/>
                <a:cs typeface="Arial"/>
              </a:rPr>
              <a:t>Evaline Cantarero</a:t>
            </a:r>
            <a:r>
              <a:rPr lang="en-US" sz="1800" dirty="0">
                <a:solidFill>
                  <a:schemeClr val="lt1"/>
                </a:solidFill>
                <a:latin typeface="Arial"/>
                <a:cs typeface="Arial"/>
              </a:rPr>
              <a:t> | </a:t>
            </a:r>
            <a:r>
              <a:rPr lang="en-US" sz="1800" b="1" dirty="0">
                <a:solidFill>
                  <a:schemeClr val="lt1"/>
                </a:solidFill>
                <a:latin typeface="Arial"/>
                <a:cs typeface="Arial"/>
              </a:rPr>
              <a:t>Jackson Davis </a:t>
            </a:r>
            <a:r>
              <a:rPr lang="en-US" sz="1800" dirty="0">
                <a:solidFill>
                  <a:schemeClr val="lt1"/>
                </a:solidFill>
                <a:latin typeface="Arial"/>
                <a:cs typeface="Arial"/>
              </a:rPr>
              <a:t>| David Nowicki</a:t>
            </a:r>
          </a:p>
        </p:txBody>
      </p:sp>
      <p:sp>
        <p:nvSpPr>
          <p:cNvPr id="335" name="Google Shape;335;gf33889740b_0_3"/>
          <p:cNvSpPr txBox="1">
            <a:spLocks noGrp="1"/>
          </p:cNvSpPr>
          <p:nvPr>
            <p:ph type="subTitle" idx="4294967295"/>
          </p:nvPr>
        </p:nvSpPr>
        <p:spPr>
          <a:xfrm>
            <a:off x="0" y="5553600"/>
            <a:ext cx="1713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>
                <a:solidFill>
                  <a:schemeClr val="lt1"/>
                </a:solidFill>
              </a:rPr>
              <a:t>TEAM 505</a:t>
            </a:r>
            <a:endParaRPr sz="18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9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Concept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F7D5CB-6900-4C0F-A1A5-C77C91A57866}"/>
              </a:ext>
            </a:extLst>
          </p:cNvPr>
          <p:cNvSpPr/>
          <p:nvPr/>
        </p:nvSpPr>
        <p:spPr>
          <a:xfrm>
            <a:off x="1212907" y="1737572"/>
            <a:ext cx="2129117" cy="2196352"/>
          </a:xfrm>
          <a:prstGeom prst="ellipse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72F7CB-BA57-42CA-AA04-782314B0CE6D}"/>
              </a:ext>
            </a:extLst>
          </p:cNvPr>
          <p:cNvSpPr/>
          <p:nvPr/>
        </p:nvSpPr>
        <p:spPr>
          <a:xfrm>
            <a:off x="3765549" y="1796187"/>
            <a:ext cx="2129117" cy="2196352"/>
          </a:xfrm>
          <a:prstGeom prst="ellipse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D2574F-ECC7-4EA6-A485-8A800264BDB4}"/>
              </a:ext>
            </a:extLst>
          </p:cNvPr>
          <p:cNvSpPr/>
          <p:nvPr/>
        </p:nvSpPr>
        <p:spPr>
          <a:xfrm>
            <a:off x="6357268" y="1796186"/>
            <a:ext cx="2129117" cy="2196352"/>
          </a:xfrm>
          <a:prstGeom prst="ellipse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8" descr="Brain in head outline">
            <a:extLst>
              <a:ext uri="{FF2B5EF4-FFF2-40B4-BE49-F238E27FC236}">
                <a16:creationId xmlns:a16="http://schemas.microsoft.com/office/drawing/2014/main" id="{9F21BC56-4CDC-4DCA-A8F2-FA10B5791F7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0063" y="1832524"/>
            <a:ext cx="1993607" cy="1993607"/>
          </a:xfrm>
        </p:spPr>
      </p:pic>
      <p:pic>
        <p:nvPicPr>
          <p:cNvPr id="2" name="Graphic 8" descr="Dice outline">
            <a:extLst>
              <a:ext uri="{FF2B5EF4-FFF2-40B4-BE49-F238E27FC236}">
                <a16:creationId xmlns:a16="http://schemas.microsoft.com/office/drawing/2014/main" id="{26DC140B-16A6-4249-B686-BB280A53E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6452" y="2128569"/>
            <a:ext cx="1548864" cy="15390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ECFE58-BFF7-438A-8DF9-6F7BA3774DCA}"/>
              </a:ext>
            </a:extLst>
          </p:cNvPr>
          <p:cNvSpPr/>
          <p:nvPr/>
        </p:nvSpPr>
        <p:spPr>
          <a:xfrm>
            <a:off x="8955883" y="1688724"/>
            <a:ext cx="2129117" cy="2196352"/>
          </a:xfrm>
          <a:prstGeom prst="ellipse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1" descr="Latte Cup with solid fill">
            <a:extLst>
              <a:ext uri="{FF2B5EF4-FFF2-40B4-BE49-F238E27FC236}">
                <a16:creationId xmlns:a16="http://schemas.microsoft.com/office/drawing/2014/main" id="{45E08427-B875-4FD3-B06A-995CBBF10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9933" y="2287552"/>
            <a:ext cx="1090246" cy="1090246"/>
          </a:xfrm>
          <a:prstGeom prst="rect">
            <a:avLst/>
          </a:prstGeom>
        </p:spPr>
      </p:pic>
      <p:pic>
        <p:nvPicPr>
          <p:cNvPr id="12" name="Graphic 12" descr="Ice hockey with solid fill">
            <a:extLst>
              <a:ext uri="{FF2B5EF4-FFF2-40B4-BE49-F238E27FC236}">
                <a16:creationId xmlns:a16="http://schemas.microsoft.com/office/drawing/2014/main" id="{43C4C826-302E-4C47-87EA-82149CE1D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62352" y="2601372"/>
            <a:ext cx="1109784" cy="1100015"/>
          </a:xfrm>
          <a:prstGeom prst="rect">
            <a:avLst/>
          </a:prstGeom>
        </p:spPr>
      </p:pic>
      <p:pic>
        <p:nvPicPr>
          <p:cNvPr id="14" name="Graphic 14" descr="Hammock with solid fill">
            <a:extLst>
              <a:ext uri="{FF2B5EF4-FFF2-40B4-BE49-F238E27FC236}">
                <a16:creationId xmlns:a16="http://schemas.microsoft.com/office/drawing/2014/main" id="{168D8070-0549-48A4-B37B-ED02ED0834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66266" y="1793737"/>
            <a:ext cx="1051169" cy="1051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3C4B37-8272-464C-987F-96007BD455AE}"/>
              </a:ext>
            </a:extLst>
          </p:cNvPr>
          <p:cNvSpPr txBox="1"/>
          <p:nvPr/>
        </p:nvSpPr>
        <p:spPr>
          <a:xfrm>
            <a:off x="974220" y="41577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Brain Stroming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28580-9113-4459-9E2F-65ACC554F6AF}"/>
              </a:ext>
            </a:extLst>
          </p:cNvPr>
          <p:cNvSpPr txBox="1"/>
          <p:nvPr/>
        </p:nvSpPr>
        <p:spPr>
          <a:xfrm>
            <a:off x="3496688" y="41577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Morphological Chart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F35D3-9BA3-485B-82E7-E43EC9397D2C}"/>
              </a:ext>
            </a:extLst>
          </p:cNvPr>
          <p:cNvSpPr txBox="1"/>
          <p:nvPr/>
        </p:nvSpPr>
        <p:spPr>
          <a:xfrm>
            <a:off x="6107616" y="415778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Biomimicry 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950B6-A2D9-4B73-9CCB-911481A9C4FB}"/>
              </a:ext>
            </a:extLst>
          </p:cNvPr>
          <p:cNvSpPr txBox="1"/>
          <p:nvPr/>
        </p:nvSpPr>
        <p:spPr>
          <a:xfrm>
            <a:off x="8645876" y="41577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Forced Analogy</a:t>
            </a:r>
            <a:endParaRPr lang="en-US"/>
          </a:p>
        </p:txBody>
      </p:sp>
      <p:pic>
        <p:nvPicPr>
          <p:cNvPr id="20" name="Graphic 4" descr="Butterfly with solid fill">
            <a:extLst>
              <a:ext uri="{FF2B5EF4-FFF2-40B4-BE49-F238E27FC236}">
                <a16:creationId xmlns:a16="http://schemas.microsoft.com/office/drawing/2014/main" id="{B1D11797-0949-4EA8-B0AE-31593440FE9C}"/>
              </a:ext>
            </a:extLst>
          </p:cNvPr>
          <p:cNvPicPr>
            <a:picLocks noGrp="1"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81383" y="2132295"/>
            <a:ext cx="1676400" cy="1676400"/>
          </a:xfrm>
          <a:prstGeom prst="rect">
            <a:avLst/>
          </a:prstGeom>
        </p:spPr>
      </p:pic>
      <p:sp>
        <p:nvSpPr>
          <p:cNvPr id="9" name="Google Shape;342;p2">
            <a:extLst>
              <a:ext uri="{FF2B5EF4-FFF2-40B4-BE49-F238E27FC236}">
                <a16:creationId xmlns:a16="http://schemas.microsoft.com/office/drawing/2014/main" id="{AA3D4AC3-04E0-491A-80B5-655A5B11C78B}"/>
              </a:ext>
            </a:extLst>
          </p:cNvPr>
          <p:cNvSpPr txBox="1">
            <a:spLocks/>
          </p:cNvSpPr>
          <p:nvPr/>
        </p:nvSpPr>
        <p:spPr>
          <a:xfrm>
            <a:off x="10517092" y="5489387"/>
            <a:ext cx="2204378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6117-DE74-4B6E-8492-D7ACF51C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High Fidelity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3A8A9-44DF-489B-92F2-8766A35DC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4EDDC-A284-454E-8ECC-C11FE6B1823D}"/>
              </a:ext>
            </a:extLst>
          </p:cNvPr>
          <p:cNvSpPr txBox="1"/>
          <p:nvPr/>
        </p:nvSpPr>
        <p:spPr>
          <a:xfrm>
            <a:off x="841685" y="1648394"/>
            <a:ext cx="2743199" cy="369332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High Fidelity Concept 1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67EA6-FEED-4629-90E9-8A8E692CD9B5}"/>
              </a:ext>
            </a:extLst>
          </p:cNvPr>
          <p:cNvSpPr txBox="1"/>
          <p:nvPr/>
        </p:nvSpPr>
        <p:spPr>
          <a:xfrm>
            <a:off x="4449414" y="1648393"/>
            <a:ext cx="275296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High Fidelity Concept 2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5ECA7-A11C-4732-B910-D122E3CFA4BF}"/>
              </a:ext>
            </a:extLst>
          </p:cNvPr>
          <p:cNvSpPr txBox="1"/>
          <p:nvPr/>
        </p:nvSpPr>
        <p:spPr>
          <a:xfrm>
            <a:off x="7900130" y="1648395"/>
            <a:ext cx="2743199" cy="369332"/>
          </a:xfrm>
          <a:prstGeom prst="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High Fidelity Concept 3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C892DE-3D0D-4536-8A07-90EACD46622B}"/>
              </a:ext>
            </a:extLst>
          </p:cNvPr>
          <p:cNvSpPr/>
          <p:nvPr/>
        </p:nvSpPr>
        <p:spPr>
          <a:xfrm>
            <a:off x="782489" y="2216462"/>
            <a:ext cx="2797960" cy="3216498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Stepper motor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Cycloidal drive 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     transmission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Cylindrical arm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F5C50C8-57B4-4925-B6AF-B3BEFB10C9E6}"/>
              </a:ext>
            </a:extLst>
          </p:cNvPr>
          <p:cNvSpPr/>
          <p:nvPr/>
        </p:nvSpPr>
        <p:spPr>
          <a:xfrm>
            <a:off x="4243742" y="2219741"/>
            <a:ext cx="3170832" cy="3207687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Twin stepper motors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Electromagnetic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     brake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Harmonic gearbox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Cylindrical tube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D00085-6504-4E63-900E-C9F9BBA8A40A}"/>
              </a:ext>
            </a:extLst>
          </p:cNvPr>
          <p:cNvSpPr/>
          <p:nvPr/>
        </p:nvSpPr>
        <p:spPr>
          <a:xfrm>
            <a:off x="7805229" y="2216288"/>
            <a:ext cx="2917015" cy="3218316"/>
          </a:xfrm>
          <a:prstGeom prst="round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Stepper motor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Worm gearbox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Cylindrical arm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Dowel pin supports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21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A5F65229-92FA-4D2F-AF15-B58FAA7A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93" y="2071665"/>
            <a:ext cx="1150816" cy="1053901"/>
          </a:xfrm>
          <a:prstGeom prst="rect">
            <a:avLst/>
          </a:prstGeom>
        </p:spPr>
      </p:pic>
      <p:pic>
        <p:nvPicPr>
          <p:cNvPr id="22" name="Picture 22" descr="Icon&#10;&#10;Description automatically generated">
            <a:extLst>
              <a:ext uri="{FF2B5EF4-FFF2-40B4-BE49-F238E27FC236}">
                <a16:creationId xmlns:a16="http://schemas.microsoft.com/office/drawing/2014/main" id="{9082B9A2-5080-447A-A768-9E8020B1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169" y="2070106"/>
            <a:ext cx="1053124" cy="988634"/>
          </a:xfrm>
          <a:prstGeom prst="rect">
            <a:avLst/>
          </a:prstGeom>
        </p:spPr>
      </p:pic>
      <p:pic>
        <p:nvPicPr>
          <p:cNvPr id="23" name="Picture 23" descr="Icon&#10;&#10;Description automatically generated">
            <a:extLst>
              <a:ext uri="{FF2B5EF4-FFF2-40B4-BE49-F238E27FC236}">
                <a16:creationId xmlns:a16="http://schemas.microsoft.com/office/drawing/2014/main" id="{9F30AA13-054C-43EF-AB27-4A28BC49A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939" y="2015845"/>
            <a:ext cx="1004277" cy="979925"/>
          </a:xfrm>
          <a:prstGeom prst="rect">
            <a:avLst/>
          </a:prstGeom>
        </p:spPr>
      </p:pic>
      <p:sp>
        <p:nvSpPr>
          <p:cNvPr id="7" name="Google Shape;342;p2">
            <a:extLst>
              <a:ext uri="{FF2B5EF4-FFF2-40B4-BE49-F238E27FC236}">
                <a16:creationId xmlns:a16="http://schemas.microsoft.com/office/drawing/2014/main" id="{50CD4DA4-C525-4861-B927-E9E164C810E4}"/>
              </a:ext>
            </a:extLst>
          </p:cNvPr>
          <p:cNvSpPr txBox="1">
            <a:spLocks/>
          </p:cNvSpPr>
          <p:nvPr/>
        </p:nvSpPr>
        <p:spPr>
          <a:xfrm>
            <a:off x="10574618" y="5472073"/>
            <a:ext cx="2254510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0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43B35B-68F8-4E89-A37C-51172DA5E75D}"/>
              </a:ext>
            </a:extLst>
          </p:cNvPr>
          <p:cNvSpPr/>
          <p:nvPr/>
        </p:nvSpPr>
        <p:spPr>
          <a:xfrm>
            <a:off x="2695921" y="2245596"/>
            <a:ext cx="6805168" cy="2954547"/>
          </a:xfrm>
          <a:prstGeom prst="round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9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6" name="Picture 4" descr="Icon, circle&#10;&#10;Description automatically generated">
            <a:extLst>
              <a:ext uri="{FF2B5EF4-FFF2-40B4-BE49-F238E27FC236}">
                <a16:creationId xmlns:a16="http://schemas.microsoft.com/office/drawing/2014/main" id="{6B01DEE7-26F6-4CC6-A6EE-3983284E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96" y="2833986"/>
            <a:ext cx="1759841" cy="1781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939E0F-4283-4EEF-A117-AA6061B3C485}"/>
              </a:ext>
            </a:extLst>
          </p:cNvPr>
          <p:cNvSpPr txBox="1"/>
          <p:nvPr/>
        </p:nvSpPr>
        <p:spPr>
          <a:xfrm>
            <a:off x="5254516" y="2689334"/>
            <a:ext cx="424603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Stepper Motor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PLA filament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RAMPS driver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Hybrid gearbox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Tapered cylindrical arm </a:t>
            </a:r>
            <a:endParaRPr lang="en-US" sz="240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9" name="Google Shape;342;p2">
            <a:extLst>
              <a:ext uri="{FF2B5EF4-FFF2-40B4-BE49-F238E27FC236}">
                <a16:creationId xmlns:a16="http://schemas.microsoft.com/office/drawing/2014/main" id="{A27AEE1C-750C-4B4C-AD92-F1480DFE0CCE}"/>
              </a:ext>
            </a:extLst>
          </p:cNvPr>
          <p:cNvSpPr txBox="1">
            <a:spLocks/>
          </p:cNvSpPr>
          <p:nvPr/>
        </p:nvSpPr>
        <p:spPr>
          <a:xfrm>
            <a:off x="10470556" y="5537121"/>
            <a:ext cx="2234457" cy="35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4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768600" cy="53975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0000"/>
                </a:solidFill>
                <a:cs typeface="Arial"/>
              </a:rPr>
              <a:t>Initial Design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5C3745C-748B-452C-BB5D-68F4B20653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Name</a:t>
            </a:r>
            <a:endParaRPr lang="en-US"/>
          </a:p>
          <a:p>
            <a:endParaRPr lang="en-US"/>
          </a:p>
        </p:txBody>
      </p:sp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65F632-ED71-462C-B009-5340D16D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771" y="-1968"/>
            <a:ext cx="6320217" cy="59649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89E706D-3545-4B49-BE53-F58ADC8AC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16" y="2065811"/>
            <a:ext cx="3450678" cy="252938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5CE734-8934-46E7-924A-29C04C5E1CE6}"/>
              </a:ext>
            </a:extLst>
          </p:cNvPr>
          <p:cNvSpPr/>
          <p:nvPr/>
        </p:nvSpPr>
        <p:spPr>
          <a:xfrm>
            <a:off x="5861050" y="31750"/>
            <a:ext cx="6311900" cy="5938563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2C86C4-2F20-4903-88DB-3947FA28288F}"/>
              </a:ext>
            </a:extLst>
          </p:cNvPr>
          <p:cNvCxnSpPr/>
          <p:nvPr/>
        </p:nvCxnSpPr>
        <p:spPr>
          <a:xfrm flipV="1">
            <a:off x="939800" y="31750"/>
            <a:ext cx="4921250" cy="2019300"/>
          </a:xfrm>
          <a:prstGeom prst="straightConnector1">
            <a:avLst/>
          </a:prstGeom>
          <a:ln w="57150">
            <a:solidFill>
              <a:srgbClr val="EE2737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38B3FA-13DC-4311-B19C-F4BF7242B79C}"/>
              </a:ext>
            </a:extLst>
          </p:cNvPr>
          <p:cNvCxnSpPr>
            <a:cxnSpLocks/>
          </p:cNvCxnSpPr>
          <p:nvPr/>
        </p:nvCxnSpPr>
        <p:spPr>
          <a:xfrm>
            <a:off x="933450" y="4610100"/>
            <a:ext cx="4927600" cy="1320800"/>
          </a:xfrm>
          <a:prstGeom prst="straightConnector1">
            <a:avLst/>
          </a:prstGeom>
          <a:ln w="57150">
            <a:solidFill>
              <a:srgbClr val="EE2737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7FB50F-094C-482C-8E60-8B0AEF1E0E9D}"/>
              </a:ext>
            </a:extLst>
          </p:cNvPr>
          <p:cNvCxnSpPr>
            <a:cxnSpLocks/>
          </p:cNvCxnSpPr>
          <p:nvPr/>
        </p:nvCxnSpPr>
        <p:spPr>
          <a:xfrm flipV="1">
            <a:off x="4432300" y="1682750"/>
            <a:ext cx="1428750" cy="368300"/>
          </a:xfrm>
          <a:prstGeom prst="straightConnector1">
            <a:avLst/>
          </a:prstGeom>
          <a:ln w="57150">
            <a:solidFill>
              <a:srgbClr val="EE2737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D9D16-9F7E-4CB4-B314-104F5E7EACBD}"/>
              </a:ext>
            </a:extLst>
          </p:cNvPr>
          <p:cNvCxnSpPr>
            <a:cxnSpLocks/>
          </p:cNvCxnSpPr>
          <p:nvPr/>
        </p:nvCxnSpPr>
        <p:spPr>
          <a:xfrm>
            <a:off x="4432299" y="4597400"/>
            <a:ext cx="1460500" cy="279400"/>
          </a:xfrm>
          <a:prstGeom prst="straightConnector1">
            <a:avLst/>
          </a:prstGeom>
          <a:ln w="57150">
            <a:solidFill>
              <a:srgbClr val="EE2737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5A07691-7EB8-4C0F-BAB5-F1A7A0803033}"/>
              </a:ext>
            </a:extLst>
          </p:cNvPr>
          <p:cNvSpPr/>
          <p:nvPr/>
        </p:nvSpPr>
        <p:spPr>
          <a:xfrm>
            <a:off x="7219950" y="4152900"/>
            <a:ext cx="317500" cy="317500"/>
          </a:xfrm>
          <a:prstGeom prst="ellipse">
            <a:avLst/>
          </a:prstGeom>
          <a:noFill/>
          <a:ln w="57150">
            <a:solidFill>
              <a:srgbClr val="07B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50A4BA-069F-44CD-87F8-FC1277E3A4C5}"/>
              </a:ext>
            </a:extLst>
          </p:cNvPr>
          <p:cNvSpPr txBox="1"/>
          <p:nvPr/>
        </p:nvSpPr>
        <p:spPr>
          <a:xfrm>
            <a:off x="7223125" y="4149725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A7EF958-6CC3-4AEB-8D08-6CF22FA79CCB}"/>
              </a:ext>
            </a:extLst>
          </p:cNvPr>
          <p:cNvSpPr/>
          <p:nvPr/>
        </p:nvSpPr>
        <p:spPr>
          <a:xfrm>
            <a:off x="6159500" y="3936999"/>
            <a:ext cx="317500" cy="317500"/>
          </a:xfrm>
          <a:prstGeom prst="ellipse">
            <a:avLst/>
          </a:prstGeom>
          <a:noFill/>
          <a:ln w="57150">
            <a:solidFill>
              <a:srgbClr val="AF4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65590D-83E0-4B8A-A1C7-2DDE558DDD6D}"/>
              </a:ext>
            </a:extLst>
          </p:cNvPr>
          <p:cNvSpPr txBox="1"/>
          <p:nvPr/>
        </p:nvSpPr>
        <p:spPr>
          <a:xfrm>
            <a:off x="6162674" y="3927475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2</a:t>
            </a: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BA609B-CDBB-4C9E-887A-736957821E99}"/>
              </a:ext>
            </a:extLst>
          </p:cNvPr>
          <p:cNvSpPr/>
          <p:nvPr/>
        </p:nvSpPr>
        <p:spPr>
          <a:xfrm>
            <a:off x="8470900" y="1892299"/>
            <a:ext cx="317500" cy="3175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75FFA-FE84-4C08-AC30-FA7C3229D6F4}"/>
              </a:ext>
            </a:extLst>
          </p:cNvPr>
          <p:cNvSpPr txBox="1"/>
          <p:nvPr/>
        </p:nvSpPr>
        <p:spPr>
          <a:xfrm>
            <a:off x="8474074" y="1895475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3</a:t>
            </a:r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06AD050-567E-45E1-9156-9BA20414DEC0}"/>
              </a:ext>
            </a:extLst>
          </p:cNvPr>
          <p:cNvSpPr/>
          <p:nvPr/>
        </p:nvSpPr>
        <p:spPr>
          <a:xfrm>
            <a:off x="9544050" y="1060448"/>
            <a:ext cx="317500" cy="3175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CD3873-27AB-413B-94C7-81249B26348A}"/>
              </a:ext>
            </a:extLst>
          </p:cNvPr>
          <p:cNvSpPr txBox="1"/>
          <p:nvPr/>
        </p:nvSpPr>
        <p:spPr>
          <a:xfrm>
            <a:off x="9547223" y="1025525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4</a:t>
            </a: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F2189F-5520-43A2-8C2C-964C45E4BA39}"/>
              </a:ext>
            </a:extLst>
          </p:cNvPr>
          <p:cNvSpPr/>
          <p:nvPr/>
        </p:nvSpPr>
        <p:spPr>
          <a:xfrm>
            <a:off x="10661650" y="190498"/>
            <a:ext cx="317500" cy="3175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8A3FC5-F9C4-46FA-8C9F-8A0F473F811A}"/>
              </a:ext>
            </a:extLst>
          </p:cNvPr>
          <p:cNvSpPr txBox="1"/>
          <p:nvPr/>
        </p:nvSpPr>
        <p:spPr>
          <a:xfrm>
            <a:off x="10664823" y="180974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5</a:t>
            </a:r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7635E9E-6555-4916-84D5-EAB9A3ACDDF4}"/>
              </a:ext>
            </a:extLst>
          </p:cNvPr>
          <p:cNvSpPr/>
          <p:nvPr/>
        </p:nvSpPr>
        <p:spPr>
          <a:xfrm>
            <a:off x="10814050" y="3854448"/>
            <a:ext cx="317500" cy="317500"/>
          </a:xfrm>
          <a:prstGeom prst="ellipse">
            <a:avLst/>
          </a:prstGeom>
          <a:noFill/>
          <a:ln w="57150">
            <a:solidFill>
              <a:srgbClr val="D69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574B64-C50E-4628-9A44-13E61EDB1DB8}"/>
              </a:ext>
            </a:extLst>
          </p:cNvPr>
          <p:cNvSpPr txBox="1"/>
          <p:nvPr/>
        </p:nvSpPr>
        <p:spPr>
          <a:xfrm>
            <a:off x="10817223" y="3857624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8</a:t>
            </a:r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4B17CB-0BE2-4604-9914-31ADD8A2DB86}"/>
              </a:ext>
            </a:extLst>
          </p:cNvPr>
          <p:cNvSpPr/>
          <p:nvPr/>
        </p:nvSpPr>
        <p:spPr>
          <a:xfrm>
            <a:off x="9969500" y="3543298"/>
            <a:ext cx="317500" cy="3175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6DD0E0-081E-4336-8070-D90119F3EEF6}"/>
              </a:ext>
            </a:extLst>
          </p:cNvPr>
          <p:cNvSpPr txBox="1"/>
          <p:nvPr/>
        </p:nvSpPr>
        <p:spPr>
          <a:xfrm>
            <a:off x="9972673" y="3540123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7</a:t>
            </a:r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7F7DEB-34E3-4C9A-A451-7C95707DACEC}"/>
              </a:ext>
            </a:extLst>
          </p:cNvPr>
          <p:cNvSpPr/>
          <p:nvPr/>
        </p:nvSpPr>
        <p:spPr>
          <a:xfrm>
            <a:off x="8528050" y="4400548"/>
            <a:ext cx="317500" cy="317500"/>
          </a:xfrm>
          <a:prstGeom prst="ellipse">
            <a:avLst/>
          </a:prstGeom>
          <a:noFill/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953821-1B5D-47E0-ADA8-127FD312D6A0}"/>
              </a:ext>
            </a:extLst>
          </p:cNvPr>
          <p:cNvSpPr txBox="1"/>
          <p:nvPr/>
        </p:nvSpPr>
        <p:spPr>
          <a:xfrm>
            <a:off x="8518523" y="4391023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6</a:t>
            </a: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B2FE745-6B45-4BDC-B857-7307C1C0847D}"/>
              </a:ext>
            </a:extLst>
          </p:cNvPr>
          <p:cNvSpPr/>
          <p:nvPr/>
        </p:nvSpPr>
        <p:spPr>
          <a:xfrm>
            <a:off x="11569700" y="4070348"/>
            <a:ext cx="317500" cy="317500"/>
          </a:xfrm>
          <a:prstGeom prst="ellipse">
            <a:avLst/>
          </a:prstGeom>
          <a:noFill/>
          <a:ln w="57150">
            <a:solidFill>
              <a:srgbClr val="AF4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6A263B-9F4B-4FDB-827F-85A04F9E89BA}"/>
              </a:ext>
            </a:extLst>
          </p:cNvPr>
          <p:cNvSpPr txBox="1"/>
          <p:nvPr/>
        </p:nvSpPr>
        <p:spPr>
          <a:xfrm>
            <a:off x="11572873" y="4067174"/>
            <a:ext cx="3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2</a:t>
            </a:r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7782673-5AE6-48DC-95F5-DE677F0312DC}"/>
              </a:ext>
            </a:extLst>
          </p:cNvPr>
          <p:cNvSpPr/>
          <p:nvPr/>
        </p:nvSpPr>
        <p:spPr>
          <a:xfrm>
            <a:off x="6184768" y="246736"/>
            <a:ext cx="1937241" cy="1781279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4BE148-DCBF-4A5C-9DF8-D3A0C528B779}"/>
              </a:ext>
            </a:extLst>
          </p:cNvPr>
          <p:cNvSpPr txBox="1"/>
          <p:nvPr/>
        </p:nvSpPr>
        <p:spPr>
          <a:xfrm>
            <a:off x="6343650" y="247650"/>
            <a:ext cx="1708150" cy="1815882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7B099"/>
                </a:solidFill>
                <a:cs typeface="Arial"/>
              </a:rPr>
              <a:t>1. T-Joint</a:t>
            </a:r>
          </a:p>
          <a:p>
            <a:r>
              <a:rPr lang="en-US" sz="1400" b="1">
                <a:solidFill>
                  <a:srgbClr val="AF47BA"/>
                </a:solidFill>
                <a:cs typeface="Arial"/>
              </a:rPr>
              <a:t>2. Shoulder Blade</a:t>
            </a:r>
          </a:p>
          <a:p>
            <a:r>
              <a:rPr lang="en-US" sz="1400" b="1">
                <a:solidFill>
                  <a:srgbClr val="FFFF00"/>
                </a:solidFill>
                <a:cs typeface="Arial"/>
              </a:rPr>
              <a:t>3. Arm Flange</a:t>
            </a:r>
          </a:p>
          <a:p>
            <a:r>
              <a:rPr lang="en-US" sz="1400" b="1">
                <a:solidFill>
                  <a:srgbClr val="FFFF00"/>
                </a:solidFill>
                <a:cs typeface="Arial"/>
              </a:rPr>
              <a:t>4. Arm</a:t>
            </a:r>
          </a:p>
          <a:p>
            <a:r>
              <a:rPr lang="en-US" sz="1400" b="1">
                <a:solidFill>
                  <a:srgbClr val="FFFF00"/>
                </a:solidFill>
                <a:cs typeface="Arial"/>
              </a:rPr>
              <a:t>5. Arm Knuckle</a:t>
            </a:r>
          </a:p>
          <a:p>
            <a:r>
              <a:rPr lang="en-US" sz="1400" b="1">
                <a:solidFill>
                  <a:srgbClr val="FF0000"/>
                </a:solidFill>
                <a:cs typeface="Arial"/>
              </a:rPr>
              <a:t>6. Stepper Motor</a:t>
            </a:r>
          </a:p>
          <a:p>
            <a:r>
              <a:rPr lang="en-US" sz="1400" b="1">
                <a:solidFill>
                  <a:srgbClr val="00B0F0"/>
                </a:solidFill>
                <a:cs typeface="Arial"/>
              </a:rPr>
              <a:t>7. Motor Mount</a:t>
            </a:r>
          </a:p>
          <a:p>
            <a:r>
              <a:rPr lang="en-US" sz="1400" b="1">
                <a:solidFill>
                  <a:srgbClr val="D69018"/>
                </a:solidFill>
                <a:cs typeface="Arial"/>
              </a:rPr>
              <a:t>8. Gearbox</a:t>
            </a:r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B7905100-A0CF-4EFC-957F-4312D8043B7E}"/>
              </a:ext>
            </a:extLst>
          </p:cNvPr>
          <p:cNvSpPr txBox="1">
            <a:spLocks/>
          </p:cNvSpPr>
          <p:nvPr/>
        </p:nvSpPr>
        <p:spPr>
          <a:xfrm>
            <a:off x="9799461" y="5484969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3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7C5FE-5A95-425C-ABFE-27138EBEA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A picture containing ground, toy, plastic&#10;&#10;Description automatically generated">
            <a:extLst>
              <a:ext uri="{FF2B5EF4-FFF2-40B4-BE49-F238E27FC236}">
                <a16:creationId xmlns:a16="http://schemas.microsoft.com/office/drawing/2014/main" id="{DB0549C9-2A73-4716-AAB0-29AA53FE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9" t="3118" r="17235" b="8633"/>
          <a:stretch/>
        </p:blipFill>
        <p:spPr>
          <a:xfrm rot="5400000">
            <a:off x="-262650" y="351549"/>
            <a:ext cx="5849128" cy="524420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0CB02D1-AC57-4319-918E-A1F4B8E25BA7}"/>
              </a:ext>
            </a:extLst>
          </p:cNvPr>
          <p:cNvCxnSpPr/>
          <p:nvPr/>
        </p:nvCxnSpPr>
        <p:spPr>
          <a:xfrm flipH="1">
            <a:off x="3478484" y="1009650"/>
            <a:ext cx="4352597" cy="584418"/>
          </a:xfrm>
          <a:prstGeom prst="bentConnector3">
            <a:avLst/>
          </a:prstGeom>
          <a:ln w="5715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2415E13-2494-401C-B365-7CD003BD8CC7}"/>
              </a:ext>
            </a:extLst>
          </p:cNvPr>
          <p:cNvCxnSpPr>
            <a:cxnSpLocks/>
          </p:cNvCxnSpPr>
          <p:nvPr/>
        </p:nvCxnSpPr>
        <p:spPr>
          <a:xfrm flipH="1">
            <a:off x="2691524" y="2129660"/>
            <a:ext cx="5921920" cy="918777"/>
          </a:xfrm>
          <a:prstGeom prst="bent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6D9DA24-BCF6-4174-A31F-FA8448E6CCC0}"/>
              </a:ext>
            </a:extLst>
          </p:cNvPr>
          <p:cNvCxnSpPr>
            <a:cxnSpLocks/>
          </p:cNvCxnSpPr>
          <p:nvPr/>
        </p:nvCxnSpPr>
        <p:spPr>
          <a:xfrm flipH="1">
            <a:off x="3251200" y="3347545"/>
            <a:ext cx="4797095" cy="259254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CA0DADB-F41C-4034-AD6E-085B0D0CA396}"/>
              </a:ext>
            </a:extLst>
          </p:cNvPr>
          <p:cNvCxnSpPr>
            <a:cxnSpLocks/>
          </p:cNvCxnSpPr>
          <p:nvPr/>
        </p:nvCxnSpPr>
        <p:spPr>
          <a:xfrm flipH="1" flipV="1">
            <a:off x="3816130" y="4144360"/>
            <a:ext cx="3672709" cy="758498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034B79-8E0C-4129-A9C4-8E637646DBE7}"/>
              </a:ext>
            </a:extLst>
          </p:cNvPr>
          <p:cNvSpPr txBox="1"/>
          <p:nvPr/>
        </p:nvSpPr>
        <p:spPr>
          <a:xfrm>
            <a:off x="7830864" y="719741"/>
            <a:ext cx="1849601" cy="584775"/>
          </a:xfrm>
          <a:prstGeom prst="rect">
            <a:avLst/>
          </a:prstGeom>
          <a:noFill/>
          <a:ln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236192"/>
                </a:solidFill>
              </a:rPr>
              <a:t>Gearbox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B1E78B-5013-407B-A1B2-5005561E3CF0}"/>
              </a:ext>
            </a:extLst>
          </p:cNvPr>
          <p:cNvSpPr txBox="1"/>
          <p:nvPr/>
        </p:nvSpPr>
        <p:spPr>
          <a:xfrm>
            <a:off x="8611914" y="1839749"/>
            <a:ext cx="3460969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</a:rPr>
              <a:t>Nema 23 Motor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6D1460-566C-432D-BF2A-C8087534BB4F}"/>
              </a:ext>
            </a:extLst>
          </p:cNvPr>
          <p:cNvSpPr txBox="1"/>
          <p:nvPr/>
        </p:nvSpPr>
        <p:spPr>
          <a:xfrm>
            <a:off x="8046764" y="3050848"/>
            <a:ext cx="3458121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</a:rPr>
              <a:t>T-Joint </a:t>
            </a:r>
            <a:endParaRPr lang="en-US" sz="3200" b="1">
              <a:solidFill>
                <a:srgbClr val="C00000"/>
              </a:solidFill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1D6701-D8A0-4F07-92A7-0B279F857D44}"/>
              </a:ext>
            </a:extLst>
          </p:cNvPr>
          <p:cNvSpPr txBox="1"/>
          <p:nvPr/>
        </p:nvSpPr>
        <p:spPr>
          <a:xfrm>
            <a:off x="7487964" y="4606598"/>
            <a:ext cx="346074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cs typeface="Arial"/>
              </a:rPr>
              <a:t>Should Blade</a:t>
            </a:r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E235C56B-7F3C-4C55-9EF9-5FE4915A4151}"/>
              </a:ext>
            </a:extLst>
          </p:cNvPr>
          <p:cNvSpPr txBox="1">
            <a:spLocks/>
          </p:cNvSpPr>
          <p:nvPr/>
        </p:nvSpPr>
        <p:spPr>
          <a:xfrm>
            <a:off x="10838840" y="5576030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7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83F4-6735-444A-8281-4A4DBF36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5" y="290949"/>
            <a:ext cx="4527495" cy="169679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rgbClr val="000000"/>
                </a:solidFill>
                <a:cs typeface="Arial"/>
              </a:rPr>
              <a:t>Gearbox Design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A7184-BAA9-4BE0-8568-3CAB32EE9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7D4EBD-559B-4404-98E3-8E7E29CE3CF8}"/>
              </a:ext>
            </a:extLst>
          </p:cNvPr>
          <p:cNvSpPr/>
          <p:nvPr/>
        </p:nvSpPr>
        <p:spPr>
          <a:xfrm>
            <a:off x="524643" y="2231159"/>
            <a:ext cx="4534201" cy="332684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  <a:cs typeface="Arial"/>
              </a:rPr>
              <a:t>Our Designs:</a:t>
            </a:r>
            <a:r>
              <a:rPr lang="en-US" sz="2400" b="1">
                <a:solidFill>
                  <a:schemeClr val="tx1"/>
                </a:solidFill>
                <a:cs typeface="Arial"/>
              </a:rPr>
              <a:t> </a:t>
            </a:r>
            <a:endParaRPr lang="en-US">
              <a:solidFill>
                <a:schemeClr val="tx1"/>
              </a:solidFill>
            </a:endParaRPr>
          </a:p>
          <a:p>
            <a:pPr algn="ctr"/>
            <a:endParaRPr lang="en-US" sz="2400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sz="2000" b="1">
                <a:solidFill>
                  <a:schemeClr val="tx1"/>
                </a:solidFill>
                <a:cs typeface="Arial"/>
              </a:rPr>
              <a:t>Harmonic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cs typeface="Arial"/>
              </a:rPr>
              <a:t>Planetary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cs typeface="Arial"/>
              </a:rPr>
              <a:t>Harmonic Planetary Hybrid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cs typeface="Arial"/>
              </a:rPr>
              <a:t>Cycloidal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cs typeface="Arial"/>
              </a:rPr>
              <a:t>Worm Gear</a:t>
            </a:r>
          </a:p>
          <a:p>
            <a:pPr algn="ctr"/>
            <a:endParaRPr lang="en-US">
              <a:solidFill>
                <a:srgbClr val="FFFFFF"/>
              </a:solidFill>
              <a:cs typeface="Arial"/>
            </a:endParaRPr>
          </a:p>
        </p:txBody>
      </p:sp>
      <p:pic>
        <p:nvPicPr>
          <p:cNvPr id="14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C1CA86D-3FA9-4DAC-9BA0-1497B0F5AC8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889136" y="61106"/>
            <a:ext cx="6242242" cy="5829046"/>
          </a:xfrm>
          <a:ln w="57150">
            <a:solidFill>
              <a:srgbClr val="EE2737"/>
            </a:solidFill>
          </a:ln>
        </p:spPr>
      </p:pic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B620955C-83E0-4180-8C05-4CAA6BEFB6A7}"/>
              </a:ext>
            </a:extLst>
          </p:cNvPr>
          <p:cNvSpPr txBox="1">
            <a:spLocks/>
          </p:cNvSpPr>
          <p:nvPr/>
        </p:nvSpPr>
        <p:spPr>
          <a:xfrm>
            <a:off x="10799289" y="5503955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83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FDFC2B1-711F-4E61-A847-1F25B694DB4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18364" t="12102" r="18364" b="4595"/>
          <a:stretch/>
        </p:blipFill>
        <p:spPr>
          <a:xfrm rot="5400000">
            <a:off x="5887292" y="1419058"/>
            <a:ext cx="3098104" cy="311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196A0F-C93F-4122-9B04-0CB02C81DF63}"/>
              </a:ext>
            </a:extLst>
          </p:cNvPr>
          <p:cNvSpPr/>
          <p:nvPr/>
        </p:nvSpPr>
        <p:spPr>
          <a:xfrm>
            <a:off x="435321" y="1388346"/>
            <a:ext cx="5122418" cy="3189497"/>
          </a:xfrm>
          <a:prstGeom prst="round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BAA65-38AD-4654-9A3C-FC7CE2FEBB54}"/>
              </a:ext>
            </a:extLst>
          </p:cNvPr>
          <p:cNvSpPr txBox="1"/>
          <p:nvPr/>
        </p:nvSpPr>
        <p:spPr>
          <a:xfrm>
            <a:off x="695036" y="1694399"/>
            <a:ext cx="4852451" cy="34778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Hybrid Gearbox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Mix between planetary and harmonic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Huge reduction ratio of 155:1</a:t>
            </a:r>
            <a:endParaRPr lang="en-US" sz="3200">
              <a:solidFill>
                <a:srgbClr val="000000"/>
              </a:solidFill>
              <a:cs typeface="Arial"/>
            </a:endParaRPr>
          </a:p>
          <a:p>
            <a:endParaRPr lang="en-US" sz="3200">
              <a:solidFill>
                <a:srgbClr val="000000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03A1CFE-4C5F-4D87-8A01-F79DEC973E5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Name</a:t>
            </a:r>
            <a:endParaRPr lang="en-US"/>
          </a:p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DC3382-12F8-48C4-AF7B-C8E41806A033}"/>
              </a:ext>
            </a:extLst>
          </p:cNvPr>
          <p:cNvGrpSpPr/>
          <p:nvPr/>
        </p:nvGrpSpPr>
        <p:grpSpPr>
          <a:xfrm>
            <a:off x="6094189" y="1069071"/>
            <a:ext cx="2682851" cy="459550"/>
            <a:chOff x="6416698" y="1912483"/>
            <a:chExt cx="2682851" cy="45955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B063D8-C70C-41D9-98D6-3556C655ADA0}"/>
                </a:ext>
              </a:extLst>
            </p:cNvPr>
            <p:cNvCxnSpPr/>
            <p:nvPr/>
          </p:nvCxnSpPr>
          <p:spPr>
            <a:xfrm flipV="1">
              <a:off x="6418755" y="2249871"/>
              <a:ext cx="2680794" cy="1226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2615ED-7981-4AFF-93B3-45A8738C386F}"/>
                </a:ext>
              </a:extLst>
            </p:cNvPr>
            <p:cNvSpPr txBox="1"/>
            <p:nvPr/>
          </p:nvSpPr>
          <p:spPr>
            <a:xfrm>
              <a:off x="7247397" y="1912483"/>
              <a:ext cx="1053548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cs typeface="Arial"/>
                </a:rPr>
                <a:t>10.05 cm</a:t>
              </a:r>
              <a:endParaRPr lang="en-US" sz="1600" b="1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0D64AF-D165-4E38-910E-C18A0CF7AF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6698" y="2173251"/>
              <a:ext cx="6626" cy="19878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493605-FE6F-414B-99BD-FD0868588D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1143" y="2147851"/>
              <a:ext cx="6626" cy="19878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6D3CBE6-27E9-4DD0-9BAF-BFF1AF47F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7046" r="20517" b="7046"/>
          <a:stretch/>
        </p:blipFill>
        <p:spPr bwMode="auto">
          <a:xfrm>
            <a:off x="8994211" y="0"/>
            <a:ext cx="3197789" cy="5959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0BA2D48-713C-483B-B530-1D4F5E4A333A}"/>
              </a:ext>
            </a:extLst>
          </p:cNvPr>
          <p:cNvSpPr txBox="1">
            <a:spLocks/>
          </p:cNvSpPr>
          <p:nvPr/>
        </p:nvSpPr>
        <p:spPr>
          <a:xfrm>
            <a:off x="690091" y="373021"/>
            <a:ext cx="3790950" cy="927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000">
                <a:solidFill>
                  <a:srgbClr val="000000"/>
                </a:solidFill>
                <a:cs typeface="Arial"/>
              </a:rPr>
              <a:t>Design 1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5" name="Google Shape;342;p2">
            <a:extLst>
              <a:ext uri="{FF2B5EF4-FFF2-40B4-BE49-F238E27FC236}">
                <a16:creationId xmlns:a16="http://schemas.microsoft.com/office/drawing/2014/main" id="{30B2CEE3-C7A8-4A66-B5CA-0FE9760743D0}"/>
              </a:ext>
            </a:extLst>
          </p:cNvPr>
          <p:cNvSpPr txBox="1">
            <a:spLocks/>
          </p:cNvSpPr>
          <p:nvPr/>
        </p:nvSpPr>
        <p:spPr>
          <a:xfrm>
            <a:off x="10859911" y="5594996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9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E40C13-783F-4CB1-86FE-4C01653C9E7F}"/>
              </a:ext>
            </a:extLst>
          </p:cNvPr>
          <p:cNvSpPr/>
          <p:nvPr/>
        </p:nvSpPr>
        <p:spPr>
          <a:xfrm>
            <a:off x="207390" y="1300121"/>
            <a:ext cx="5556504" cy="4057738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1C62C-DE0D-4444-A46A-8063BD5A9651}"/>
              </a:ext>
            </a:extLst>
          </p:cNvPr>
          <p:cNvSpPr txBox="1"/>
          <p:nvPr/>
        </p:nvSpPr>
        <p:spPr>
          <a:xfrm>
            <a:off x="361778" y="1655871"/>
            <a:ext cx="5228759" cy="35394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Cycloidal Gearbox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Lower friction and less wear on the tooth flanks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Good torsional stiffness and capacity to withstand shocks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48:1 reduction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941EA5A-926D-4291-907F-3D9617616E7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Name</a:t>
            </a:r>
            <a:endParaRPr lang="en-US"/>
          </a:p>
          <a:p>
            <a:endParaRPr lang="en-US"/>
          </a:p>
        </p:txBody>
      </p:sp>
      <p:pic>
        <p:nvPicPr>
          <p:cNvPr id="7" name="Picture 8" descr="A picture containing indoor, metalware, transport, wheel&#10;&#10;Description automatically generated">
            <a:extLst>
              <a:ext uri="{FF2B5EF4-FFF2-40B4-BE49-F238E27FC236}">
                <a16:creationId xmlns:a16="http://schemas.microsoft.com/office/drawing/2014/main" id="{E6DE79FD-151D-4DD7-A28F-458B91A9D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0" y="56422"/>
            <a:ext cx="6212665" cy="586587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5834322-FF14-4E34-BD26-58DFFBFD4443}"/>
              </a:ext>
            </a:extLst>
          </p:cNvPr>
          <p:cNvSpPr txBox="1">
            <a:spLocks/>
          </p:cNvSpPr>
          <p:nvPr/>
        </p:nvSpPr>
        <p:spPr>
          <a:xfrm>
            <a:off x="683397" y="310893"/>
            <a:ext cx="3790950" cy="927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225CCF1-4308-4C0C-A195-9735B081F2BF}"/>
              </a:ext>
            </a:extLst>
          </p:cNvPr>
          <p:cNvSpPr txBox="1">
            <a:spLocks/>
          </p:cNvSpPr>
          <p:nvPr/>
        </p:nvSpPr>
        <p:spPr>
          <a:xfrm>
            <a:off x="690091" y="373021"/>
            <a:ext cx="4068976" cy="9373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rgbClr val="000000"/>
                </a:solidFill>
                <a:cs typeface="Arial"/>
              </a:rPr>
              <a:t>Design 2 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9" name="Google Shape;342;p2">
            <a:extLst>
              <a:ext uri="{FF2B5EF4-FFF2-40B4-BE49-F238E27FC236}">
                <a16:creationId xmlns:a16="http://schemas.microsoft.com/office/drawing/2014/main" id="{AF651DB5-E4DA-4F3E-8822-D655DDAB01AD}"/>
              </a:ext>
            </a:extLst>
          </p:cNvPr>
          <p:cNvSpPr txBox="1">
            <a:spLocks/>
          </p:cNvSpPr>
          <p:nvPr/>
        </p:nvSpPr>
        <p:spPr>
          <a:xfrm>
            <a:off x="10859939" y="5560528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8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167849-EDEB-47C9-931B-4317D095DE90}"/>
              </a:ext>
            </a:extLst>
          </p:cNvPr>
          <p:cNvSpPr/>
          <p:nvPr/>
        </p:nvSpPr>
        <p:spPr>
          <a:xfrm>
            <a:off x="629127" y="1369817"/>
            <a:ext cx="6036122" cy="4125993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8E618-E819-4FE5-AB42-471E1B42178D}"/>
              </a:ext>
            </a:extLst>
          </p:cNvPr>
          <p:cNvSpPr txBox="1"/>
          <p:nvPr/>
        </p:nvSpPr>
        <p:spPr>
          <a:xfrm>
            <a:off x="1001190" y="1663806"/>
            <a:ext cx="5431251" cy="31085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Planetary Gearbox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Coaxially aligned input and output shafts make it compact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Arial"/>
              </a:rPr>
              <a:t>High torque and low backlash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Arial"/>
              </a:rPr>
              <a:t>Capable of high gear ratios with compound gear trains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Arial"/>
              </a:rPr>
              <a:t>Current: 3.67:1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AC6AD4-2848-4BDB-A769-B23CD45ED81C}"/>
              </a:ext>
            </a:extLst>
          </p:cNvPr>
          <p:cNvSpPr/>
          <p:nvPr/>
        </p:nvSpPr>
        <p:spPr>
          <a:xfrm rot="5400000">
            <a:off x="6833077" y="912616"/>
            <a:ext cx="5324922" cy="4125993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E74AA120-F903-4883-B08A-4FEFEE5969E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24610" t="2295" r="9750" b="1967"/>
          <a:stretch/>
        </p:blipFill>
        <p:spPr>
          <a:xfrm rot="5400000">
            <a:off x="8344047" y="279238"/>
            <a:ext cx="2395899" cy="265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32C25CD0-9C5F-4BF0-A9A9-C9DD71B7A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38" t="-533" r="12625" b="1067"/>
          <a:stretch/>
        </p:blipFill>
        <p:spPr>
          <a:xfrm rot="5400000">
            <a:off x="8287079" y="2887427"/>
            <a:ext cx="2499501" cy="272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7CBB9CE-5EA1-4DFF-AF1D-87C4C74675C8}"/>
              </a:ext>
            </a:extLst>
          </p:cNvPr>
          <p:cNvGrpSpPr/>
          <p:nvPr/>
        </p:nvGrpSpPr>
        <p:grpSpPr>
          <a:xfrm>
            <a:off x="8378410" y="3272039"/>
            <a:ext cx="1225599" cy="453201"/>
            <a:chOff x="8448260" y="3075189"/>
            <a:chExt cx="1225599" cy="45320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331D19-2523-452F-B1B8-3C4F1607F632}"/>
                </a:ext>
              </a:extLst>
            </p:cNvPr>
            <p:cNvCxnSpPr/>
            <p:nvPr/>
          </p:nvCxnSpPr>
          <p:spPr>
            <a:xfrm>
              <a:off x="8454888" y="3422374"/>
              <a:ext cx="1119808" cy="6627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78662B6-52CA-482F-BD10-90C98AB551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8260" y="3329608"/>
              <a:ext cx="6626" cy="19878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09F8DB-A7EB-4AD0-B60E-318AF45E72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4694" y="3329608"/>
              <a:ext cx="6626" cy="19878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AA6211-0E41-48AF-9789-FF48B284BB89}"/>
                </a:ext>
              </a:extLst>
            </p:cNvPr>
            <p:cNvSpPr txBox="1"/>
            <p:nvPr/>
          </p:nvSpPr>
          <p:spPr>
            <a:xfrm>
              <a:off x="8620311" y="3075189"/>
              <a:ext cx="1053548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cs typeface="Arial"/>
                </a:rPr>
                <a:t>5.34 cm</a:t>
              </a:r>
              <a:endParaRPr lang="en-US" sz="1400" b="1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B5AC6A-BA40-4F11-8C02-82FCFF225853}"/>
              </a:ext>
            </a:extLst>
          </p:cNvPr>
          <p:cNvGrpSpPr/>
          <p:nvPr/>
        </p:nvGrpSpPr>
        <p:grpSpPr>
          <a:xfrm>
            <a:off x="9643992" y="3272152"/>
            <a:ext cx="1093305" cy="453087"/>
            <a:chOff x="9713842" y="3075302"/>
            <a:chExt cx="1093305" cy="45308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3EB5A13-4360-49F6-AEF7-FEDE48C1ABE1}"/>
                </a:ext>
              </a:extLst>
            </p:cNvPr>
            <p:cNvCxnSpPr/>
            <p:nvPr/>
          </p:nvCxnSpPr>
          <p:spPr>
            <a:xfrm flipV="1">
              <a:off x="9717571" y="3419475"/>
              <a:ext cx="881270" cy="6625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733BEE6-ABF2-4298-9929-7DC9142C47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3842" y="3329607"/>
              <a:ext cx="6626" cy="19878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930B82D-BDAD-4E6E-9790-A0EA11949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5111" y="3329607"/>
              <a:ext cx="6626" cy="19878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B81F28-7189-482F-B725-04AB2E2C6A3E}"/>
                </a:ext>
              </a:extLst>
            </p:cNvPr>
            <p:cNvSpPr txBox="1"/>
            <p:nvPr/>
          </p:nvSpPr>
          <p:spPr>
            <a:xfrm>
              <a:off x="9753599" y="3075302"/>
              <a:ext cx="105354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cs typeface="Arial"/>
                </a:rPr>
                <a:t>4.25 cm</a:t>
              </a:r>
              <a:endParaRPr lang="en-US" sz="1400" b="1"/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6372EAB4-EAA1-458A-A933-C77CC23A008E}"/>
              </a:ext>
            </a:extLst>
          </p:cNvPr>
          <p:cNvSpPr txBox="1">
            <a:spLocks/>
          </p:cNvSpPr>
          <p:nvPr/>
        </p:nvSpPr>
        <p:spPr>
          <a:xfrm>
            <a:off x="690091" y="373021"/>
            <a:ext cx="3790950" cy="927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000">
                <a:solidFill>
                  <a:srgbClr val="000000"/>
                </a:solidFill>
                <a:cs typeface="Arial"/>
              </a:rPr>
              <a:t>Design 3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2" name="Google Shape;342;p2">
            <a:extLst>
              <a:ext uri="{FF2B5EF4-FFF2-40B4-BE49-F238E27FC236}">
                <a16:creationId xmlns:a16="http://schemas.microsoft.com/office/drawing/2014/main" id="{6EA956E2-4C60-47CC-A06B-24F3E050E044}"/>
              </a:ext>
            </a:extLst>
          </p:cNvPr>
          <p:cNvSpPr txBox="1">
            <a:spLocks/>
          </p:cNvSpPr>
          <p:nvPr/>
        </p:nvSpPr>
        <p:spPr>
          <a:xfrm>
            <a:off x="10901122" y="5545284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65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44DCA-CF7C-433D-A542-2683B6233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DDC747-D1C4-4D1E-A82C-9E840592542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lantary">
            <a:hlinkClick r:id="" action="ppaction://media"/>
            <a:extLst>
              <a:ext uri="{FF2B5EF4-FFF2-40B4-BE49-F238E27FC236}">
                <a16:creationId xmlns:a16="http://schemas.microsoft.com/office/drawing/2014/main" id="{1DBA5D51-86BE-4D8B-B9AF-6E9997B0E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4237" r="34942"/>
          <a:stretch/>
        </p:blipFill>
        <p:spPr>
          <a:xfrm>
            <a:off x="8799146" y="-2541"/>
            <a:ext cx="3393796" cy="5950489"/>
          </a:xfrm>
          <a:prstGeom prst="rect">
            <a:avLst/>
          </a:prstGeom>
        </p:spPr>
      </p:pic>
      <p:pic>
        <p:nvPicPr>
          <p:cNvPr id="9" name="hybrid">
            <a:hlinkClick r:id="" action="ppaction://media"/>
            <a:extLst>
              <a:ext uri="{FF2B5EF4-FFF2-40B4-BE49-F238E27FC236}">
                <a16:creationId xmlns:a16="http://schemas.microsoft.com/office/drawing/2014/main" id="{939465F6-DE4E-4213-B839-F45F40804D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4456" r="34723"/>
          <a:stretch/>
        </p:blipFill>
        <p:spPr>
          <a:xfrm>
            <a:off x="5504180" y="3809"/>
            <a:ext cx="3298546" cy="594414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67E60E-4A84-4773-9FBC-BA28F42B5E8B}"/>
              </a:ext>
            </a:extLst>
          </p:cNvPr>
          <p:cNvSpPr/>
          <p:nvPr/>
        </p:nvSpPr>
        <p:spPr>
          <a:xfrm>
            <a:off x="492893" y="2250209"/>
            <a:ext cx="4534201" cy="325699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endParaRPr lang="en-US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>
                <a:solidFill>
                  <a:schemeClr val="tx1"/>
                </a:solidFill>
                <a:cs typeface="Arial"/>
              </a:rPr>
              <a:t>Designing Gearbox</a:t>
            </a:r>
            <a:endParaRPr lang="en-US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>
                <a:solidFill>
                  <a:schemeClr val="tx1"/>
                </a:solidFill>
                <a:cs typeface="Arial"/>
              </a:rPr>
              <a:t>Design testing apparatus</a:t>
            </a:r>
          </a:p>
          <a:p>
            <a:pPr marL="342900" indent="-342900">
              <a:buFont typeface="Arial"/>
              <a:buChar char="•"/>
            </a:pPr>
            <a:r>
              <a:rPr lang="en-US" sz="2400" b="1">
                <a:solidFill>
                  <a:schemeClr val="tx1"/>
                </a:solidFill>
                <a:cs typeface="Arial"/>
              </a:rPr>
              <a:t>Add weight to apparatus till failure</a:t>
            </a:r>
          </a:p>
          <a:p>
            <a:pPr marL="342900" indent="-342900">
              <a:buFont typeface="Arial"/>
              <a:buChar char="•"/>
            </a:pPr>
            <a:r>
              <a:rPr lang="en-US" sz="2400" b="1">
                <a:solidFill>
                  <a:schemeClr val="tx1"/>
                </a:solidFill>
                <a:cs typeface="Arial"/>
              </a:rPr>
              <a:t>Ideal Gear Ratio: 50</a:t>
            </a:r>
            <a:r>
              <a:rPr lang="en-US" sz="2400" b="1">
                <a:solidFill>
                  <a:schemeClr val="tx1"/>
                </a:solidFill>
                <a:latin typeface="Arial"/>
                <a:cs typeface="Calibri"/>
              </a:rPr>
              <a:t>:1</a:t>
            </a:r>
          </a:p>
          <a:p>
            <a:pPr marL="342900" indent="-342900">
              <a:buFont typeface="Arial"/>
              <a:buChar char="•"/>
            </a:pPr>
            <a:r>
              <a:rPr lang="en-US" sz="2400" b="1">
                <a:solidFill>
                  <a:schemeClr val="tx1"/>
                </a:solidFill>
                <a:latin typeface="Arial"/>
                <a:cs typeface="Calibri"/>
              </a:rPr>
              <a:t>Test motor shaft and gearbox coupler</a:t>
            </a:r>
          </a:p>
          <a:p>
            <a:endParaRPr lang="en-US" sz="2400" b="1">
              <a:solidFill>
                <a:srgbClr val="000000"/>
              </a:solidFill>
              <a:latin typeface="Arial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endParaRPr lang="en-US" sz="2400" b="1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endParaRPr lang="en-US" sz="2400" b="1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endParaRPr lang="en-US" sz="2400" b="1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endParaRPr lang="en-US" sz="2400" b="1">
              <a:solidFill>
                <a:srgbClr val="000000"/>
              </a:solidFill>
              <a:cs typeface="Arial"/>
            </a:endParaRPr>
          </a:p>
          <a:p>
            <a:pPr algn="ctr"/>
            <a:endParaRPr lang="en-US" sz="2400" b="1">
              <a:solidFill>
                <a:srgbClr val="000000"/>
              </a:solidFill>
              <a:cs typeface="Arial"/>
            </a:endParaRPr>
          </a:p>
          <a:p>
            <a:pPr algn="ctr"/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DC9879E-AB75-49C5-931C-C93B46E1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5" y="290949"/>
            <a:ext cx="4527495" cy="169679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rgbClr val="000000"/>
                </a:solidFill>
                <a:cs typeface="Arial"/>
              </a:rPr>
              <a:t>Gearbox Testing 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FD931C41-78A8-40A7-BCBB-97305F97C798}"/>
              </a:ext>
            </a:extLst>
          </p:cNvPr>
          <p:cNvSpPr txBox="1">
            <a:spLocks/>
          </p:cNvSpPr>
          <p:nvPr/>
        </p:nvSpPr>
        <p:spPr>
          <a:xfrm>
            <a:off x="10859911" y="5560593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Jackson Davis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83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"/>
          <p:cNvSpPr txBox="1">
            <a:spLocks noGrp="1"/>
          </p:cNvSpPr>
          <p:nvPr>
            <p:ph type="title"/>
          </p:nvPr>
        </p:nvSpPr>
        <p:spPr>
          <a:xfrm>
            <a:off x="838200" y="365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Meet Team 505</a:t>
            </a:r>
          </a:p>
        </p:txBody>
      </p:sp>
      <p:sp>
        <p:nvSpPr>
          <p:cNvPr id="341" name="Google Shape;341;p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42" name="Google Shape;342;p2"/>
          <p:cNvSpPr txBox="1">
            <a:spLocks noGrp="1"/>
          </p:cNvSpPr>
          <p:nvPr>
            <p:ph type="body" idx="1"/>
          </p:nvPr>
        </p:nvSpPr>
        <p:spPr>
          <a:xfrm>
            <a:off x="10331821" y="5492601"/>
            <a:ext cx="20439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Evaline Cantarero</a:t>
            </a:r>
          </a:p>
          <a:p>
            <a:pPr marL="0" indent="0"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44" name="Google Shape;344;p2"/>
          <p:cNvSpPr txBox="1"/>
          <p:nvPr/>
        </p:nvSpPr>
        <p:spPr>
          <a:xfrm>
            <a:off x="549432" y="4572107"/>
            <a:ext cx="218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Grace Busch</a:t>
            </a:r>
            <a:endParaRPr lang="en-US"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Dynamic System</a:t>
            </a:r>
            <a:endParaRPr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Engineer</a:t>
            </a:r>
            <a:endParaRPr/>
          </a:p>
        </p:txBody>
      </p:sp>
      <p:sp>
        <p:nvSpPr>
          <p:cNvPr id="347" name="Google Shape;347;p2"/>
          <p:cNvSpPr txBox="1"/>
          <p:nvPr/>
        </p:nvSpPr>
        <p:spPr>
          <a:xfrm>
            <a:off x="9106334" y="4572107"/>
            <a:ext cx="173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David Nowicki</a:t>
            </a:r>
            <a:endParaRPr lang="en-US">
              <a:cs typeface="Calibri"/>
            </a:endParaRPr>
          </a:p>
          <a:p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 </a:t>
            </a:r>
            <a:endParaRPr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Engineer</a:t>
            </a:r>
            <a:endParaRPr/>
          </a:p>
        </p:txBody>
      </p:sp>
      <p:sp>
        <p:nvSpPr>
          <p:cNvPr id="350" name="Google Shape;350;p2"/>
          <p:cNvSpPr txBox="1"/>
          <p:nvPr/>
        </p:nvSpPr>
        <p:spPr>
          <a:xfrm>
            <a:off x="3562299" y="4572107"/>
            <a:ext cx="1946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Evaline Cantarero</a:t>
            </a:r>
            <a:endParaRPr lang="en-US" dirty="0"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Mechatronics</a:t>
            </a:r>
            <a:endParaRPr dirty="0"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Engineer</a:t>
            </a:r>
            <a:endParaRPr dirty="0"/>
          </a:p>
        </p:txBody>
      </p:sp>
      <p:sp>
        <p:nvSpPr>
          <p:cNvPr id="353" name="Google Shape;353;p2"/>
          <p:cNvSpPr txBox="1"/>
          <p:nvPr/>
        </p:nvSpPr>
        <p:spPr>
          <a:xfrm>
            <a:off x="6331367" y="4572107"/>
            <a:ext cx="1951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Jackson Davis</a:t>
            </a:r>
            <a:endParaRPr lang="en-US"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Materials Engineer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6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29425D-58D9-4D9B-AB9E-5429CE1E8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58" b="21739"/>
          <a:stretch/>
        </p:blipFill>
        <p:spPr>
          <a:xfrm>
            <a:off x="8904816" y="1689099"/>
            <a:ext cx="2044714" cy="2379595"/>
          </a:xfrm>
          <a:prstGeom prst="rect">
            <a:avLst/>
          </a:prstGeom>
        </p:spPr>
      </p:pic>
      <p:pic>
        <p:nvPicPr>
          <p:cNvPr id="6" name="Picture 6" descr="A picture containing person, person, staring, close&#10;&#10;Description automatically generated">
            <a:extLst>
              <a:ext uri="{FF2B5EF4-FFF2-40B4-BE49-F238E27FC236}">
                <a16:creationId xmlns:a16="http://schemas.microsoft.com/office/drawing/2014/main" id="{8B467386-8903-40AA-A843-9BBC2F06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18" y="1694101"/>
            <a:ext cx="1764832" cy="236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480B3-4A76-4F72-BD4A-476773401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19879" y="2087808"/>
            <a:ext cx="2379595" cy="158217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8475262-3956-4095-BB8D-E5F28B3993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4" t="3901" r="14068" b="355"/>
          <a:stretch/>
        </p:blipFill>
        <p:spPr>
          <a:xfrm>
            <a:off x="6290153" y="1710135"/>
            <a:ext cx="1772866" cy="23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927E6-8537-42F9-97E8-3D751CE1D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D4940-5C4C-4867-B013-A019486F1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338A06-7B39-4AB7-8210-E161A56765E3}"/>
              </a:ext>
            </a:extLst>
          </p:cNvPr>
          <p:cNvSpPr/>
          <p:nvPr/>
        </p:nvSpPr>
        <p:spPr>
          <a:xfrm>
            <a:off x="2546350" y="1828800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104F565-BB83-48AB-905C-6B0F9B5D68A9}"/>
              </a:ext>
            </a:extLst>
          </p:cNvPr>
          <p:cNvSpPr/>
          <p:nvPr/>
        </p:nvSpPr>
        <p:spPr>
          <a:xfrm>
            <a:off x="2473198" y="1968500"/>
            <a:ext cx="1060704" cy="9144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6FAD78-DF44-4184-8A91-24BCF7C114FD}"/>
              </a:ext>
            </a:extLst>
          </p:cNvPr>
          <p:cNvSpPr/>
          <p:nvPr/>
        </p:nvSpPr>
        <p:spPr>
          <a:xfrm>
            <a:off x="1257300" y="2743200"/>
            <a:ext cx="2362200" cy="279400"/>
          </a:xfrm>
          <a:prstGeom prst="rect">
            <a:avLst/>
          </a:prstGeom>
          <a:solidFill>
            <a:srgbClr val="D69018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40DFC-769E-40CE-B5E0-ADC2B231E425}"/>
              </a:ext>
            </a:extLst>
          </p:cNvPr>
          <p:cNvSpPr/>
          <p:nvPr/>
        </p:nvSpPr>
        <p:spPr>
          <a:xfrm rot="5400000" flipV="1">
            <a:off x="673100" y="3816349"/>
            <a:ext cx="1676400" cy="139700"/>
          </a:xfrm>
          <a:prstGeom prst="rect">
            <a:avLst/>
          </a:prstGeom>
          <a:solidFill>
            <a:srgbClr val="D69018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8FBACA-87D1-4055-87AA-B88E45237A0E}"/>
              </a:ext>
            </a:extLst>
          </p:cNvPr>
          <p:cNvSpPr/>
          <p:nvPr/>
        </p:nvSpPr>
        <p:spPr>
          <a:xfrm rot="5400000" flipV="1">
            <a:off x="2489200" y="3816348"/>
            <a:ext cx="1676400" cy="139700"/>
          </a:xfrm>
          <a:prstGeom prst="rect">
            <a:avLst/>
          </a:prstGeom>
          <a:solidFill>
            <a:srgbClr val="D69018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C5BDD-A031-4F75-B21F-30D7D5948433}"/>
              </a:ext>
            </a:extLst>
          </p:cNvPr>
          <p:cNvSpPr/>
          <p:nvPr/>
        </p:nvSpPr>
        <p:spPr>
          <a:xfrm>
            <a:off x="2397125" y="2682875"/>
            <a:ext cx="1219200" cy="57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064B99-7393-4ADB-95EB-A8C349F8D7C7}"/>
              </a:ext>
            </a:extLst>
          </p:cNvPr>
          <p:cNvSpPr/>
          <p:nvPr/>
        </p:nvSpPr>
        <p:spPr>
          <a:xfrm>
            <a:off x="2679700" y="1968500"/>
            <a:ext cx="654050" cy="635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9" descr="Single gear outline">
            <a:extLst>
              <a:ext uri="{FF2B5EF4-FFF2-40B4-BE49-F238E27FC236}">
                <a16:creationId xmlns:a16="http://schemas.microsoft.com/office/drawing/2014/main" id="{22049411-7EA6-49AA-A0E5-CC28C7F326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3050" y="1956974"/>
            <a:ext cx="374650" cy="368300"/>
          </a:xfrm>
          <a:prstGeom prst="rect">
            <a:avLst/>
          </a:prstGeom>
        </p:spPr>
      </p:pic>
      <p:pic>
        <p:nvPicPr>
          <p:cNvPr id="15" name="Graphic 19" descr="Single gear outline">
            <a:extLst>
              <a:ext uri="{FF2B5EF4-FFF2-40B4-BE49-F238E27FC236}">
                <a16:creationId xmlns:a16="http://schemas.microsoft.com/office/drawing/2014/main" id="{8AA827B6-AEEC-4418-A1D1-D5928B042A5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9700" y="2191924"/>
            <a:ext cx="374650" cy="368300"/>
          </a:xfrm>
          <a:prstGeom prst="rect">
            <a:avLst/>
          </a:prstGeom>
        </p:spPr>
      </p:pic>
      <p:pic>
        <p:nvPicPr>
          <p:cNvPr id="16" name="Graphic 19" descr="Single gear outline">
            <a:extLst>
              <a:ext uri="{FF2B5EF4-FFF2-40B4-BE49-F238E27FC236}">
                <a16:creationId xmlns:a16="http://schemas.microsoft.com/office/drawing/2014/main" id="{5993829E-93C5-48D5-ABC9-FEAB7CACA895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799" y="2185573"/>
            <a:ext cx="374650" cy="3683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780432F-D706-4FD4-8CA3-38360C79C265}"/>
              </a:ext>
            </a:extLst>
          </p:cNvPr>
          <p:cNvSpPr/>
          <p:nvPr/>
        </p:nvSpPr>
        <p:spPr>
          <a:xfrm>
            <a:off x="2844800" y="2133600"/>
            <a:ext cx="311150" cy="304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EEC5B-4ABE-4657-936B-F42BE24EB8F3}"/>
              </a:ext>
            </a:extLst>
          </p:cNvPr>
          <p:cNvSpPr/>
          <p:nvPr/>
        </p:nvSpPr>
        <p:spPr>
          <a:xfrm rot="-1320000">
            <a:off x="3044825" y="1812925"/>
            <a:ext cx="1822450" cy="17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8F8E1A-FAFB-40AD-938C-DDC3B1C0E064}"/>
              </a:ext>
            </a:extLst>
          </p:cNvPr>
          <p:cNvSpPr/>
          <p:nvPr/>
        </p:nvSpPr>
        <p:spPr>
          <a:xfrm>
            <a:off x="2946399" y="2222500"/>
            <a:ext cx="13335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6DB6A1A3-C918-4496-BAC1-3E31ED352AB0}"/>
              </a:ext>
            </a:extLst>
          </p:cNvPr>
          <p:cNvSpPr/>
          <p:nvPr/>
        </p:nvSpPr>
        <p:spPr>
          <a:xfrm>
            <a:off x="4740275" y="1387475"/>
            <a:ext cx="254000" cy="254000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52DD164C-ACE0-41E7-BEC5-CB8EAFEB5991}"/>
              </a:ext>
            </a:extLst>
          </p:cNvPr>
          <p:cNvSpPr/>
          <p:nvPr/>
        </p:nvSpPr>
        <p:spPr>
          <a:xfrm>
            <a:off x="4537075" y="3020949"/>
            <a:ext cx="660400" cy="428752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>
                <a:cs typeface="Arial"/>
              </a:rPr>
              <a:t>10 kg</a:t>
            </a:r>
            <a:endParaRPr lang="en-US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7736C2D4-AB1E-489C-889A-8C12C004EC9C}"/>
              </a:ext>
            </a:extLst>
          </p:cNvPr>
          <p:cNvSpPr/>
          <p:nvPr/>
        </p:nvSpPr>
        <p:spPr>
          <a:xfrm>
            <a:off x="4740274" y="2822574"/>
            <a:ext cx="254000" cy="254000"/>
          </a:xfrm>
          <a:prstGeom prst="donu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F44544-91DA-4309-82B3-E5A66C2B4CA1}"/>
              </a:ext>
            </a:extLst>
          </p:cNvPr>
          <p:cNvSpPr/>
          <p:nvPr/>
        </p:nvSpPr>
        <p:spPr>
          <a:xfrm>
            <a:off x="4845050" y="1517650"/>
            <a:ext cx="38100" cy="1409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9841151-9BE6-4D44-92BE-0D2B946A95DD}"/>
              </a:ext>
            </a:extLst>
          </p:cNvPr>
          <p:cNvSpPr/>
          <p:nvPr/>
        </p:nvSpPr>
        <p:spPr>
          <a:xfrm>
            <a:off x="8032749" y="1822450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8E1E7E82-75E9-4849-A336-115D4D35A3A6}"/>
              </a:ext>
            </a:extLst>
          </p:cNvPr>
          <p:cNvSpPr/>
          <p:nvPr/>
        </p:nvSpPr>
        <p:spPr>
          <a:xfrm>
            <a:off x="7959597" y="1962149"/>
            <a:ext cx="1060704" cy="9144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0AF2FE-A566-42A8-9488-E017194ED73D}"/>
              </a:ext>
            </a:extLst>
          </p:cNvPr>
          <p:cNvSpPr/>
          <p:nvPr/>
        </p:nvSpPr>
        <p:spPr>
          <a:xfrm>
            <a:off x="6743700" y="2736850"/>
            <a:ext cx="2362200" cy="279400"/>
          </a:xfrm>
          <a:prstGeom prst="rect">
            <a:avLst/>
          </a:prstGeom>
          <a:solidFill>
            <a:srgbClr val="D69018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4E5C92-A91A-40FE-BA8A-97B0306049D3}"/>
              </a:ext>
            </a:extLst>
          </p:cNvPr>
          <p:cNvSpPr/>
          <p:nvPr/>
        </p:nvSpPr>
        <p:spPr>
          <a:xfrm rot="5400000" flipV="1">
            <a:off x="6159500" y="3809998"/>
            <a:ext cx="1676400" cy="139700"/>
          </a:xfrm>
          <a:prstGeom prst="rect">
            <a:avLst/>
          </a:prstGeom>
          <a:solidFill>
            <a:srgbClr val="D69018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A6F32D-0625-49A6-8335-CC3676D9C7AB}"/>
              </a:ext>
            </a:extLst>
          </p:cNvPr>
          <p:cNvSpPr/>
          <p:nvPr/>
        </p:nvSpPr>
        <p:spPr>
          <a:xfrm rot="5400000" flipV="1">
            <a:off x="7975599" y="3809998"/>
            <a:ext cx="1676400" cy="139700"/>
          </a:xfrm>
          <a:prstGeom prst="rect">
            <a:avLst/>
          </a:prstGeom>
          <a:solidFill>
            <a:srgbClr val="D69018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0765DB-CBA6-4B5D-9061-1829B959390C}"/>
              </a:ext>
            </a:extLst>
          </p:cNvPr>
          <p:cNvSpPr/>
          <p:nvPr/>
        </p:nvSpPr>
        <p:spPr>
          <a:xfrm>
            <a:off x="7883524" y="2676524"/>
            <a:ext cx="1219200" cy="57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492720-7BC9-4D97-9BC0-E25ED4527A96}"/>
              </a:ext>
            </a:extLst>
          </p:cNvPr>
          <p:cNvSpPr/>
          <p:nvPr/>
        </p:nvSpPr>
        <p:spPr>
          <a:xfrm>
            <a:off x="8166100" y="1962149"/>
            <a:ext cx="654050" cy="635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4" name="Graphic 19" descr="Single gear outline">
            <a:extLst>
              <a:ext uri="{FF2B5EF4-FFF2-40B4-BE49-F238E27FC236}">
                <a16:creationId xmlns:a16="http://schemas.microsoft.com/office/drawing/2014/main" id="{6080A089-AB0E-47EF-89B5-E23E3CC9E67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9450" y="1950623"/>
            <a:ext cx="374650" cy="368300"/>
          </a:xfrm>
          <a:prstGeom prst="rect">
            <a:avLst/>
          </a:prstGeom>
        </p:spPr>
      </p:pic>
      <p:pic>
        <p:nvPicPr>
          <p:cNvPr id="35" name="Graphic 19" descr="Single gear outline">
            <a:extLst>
              <a:ext uri="{FF2B5EF4-FFF2-40B4-BE49-F238E27FC236}">
                <a16:creationId xmlns:a16="http://schemas.microsoft.com/office/drawing/2014/main" id="{C61FFF38-D723-4A61-B376-31E721B88D43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100" y="2185573"/>
            <a:ext cx="374650" cy="368300"/>
          </a:xfrm>
          <a:prstGeom prst="rect">
            <a:avLst/>
          </a:prstGeom>
        </p:spPr>
      </p:pic>
      <p:pic>
        <p:nvPicPr>
          <p:cNvPr id="36" name="Graphic 19" descr="Single gear outline">
            <a:extLst>
              <a:ext uri="{FF2B5EF4-FFF2-40B4-BE49-F238E27FC236}">
                <a16:creationId xmlns:a16="http://schemas.microsoft.com/office/drawing/2014/main" id="{1A0234D1-D6FD-4876-BC48-9D16EB358D6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198" y="2179222"/>
            <a:ext cx="374650" cy="368300"/>
          </a:xfrm>
          <a:prstGeom prst="rect">
            <a:avLst/>
          </a:prstGeom>
        </p:spPr>
      </p:pic>
      <p:sp>
        <p:nvSpPr>
          <p:cNvPr id="41" name="Trapezoid 40">
            <a:extLst>
              <a:ext uri="{FF2B5EF4-FFF2-40B4-BE49-F238E27FC236}">
                <a16:creationId xmlns:a16="http://schemas.microsoft.com/office/drawing/2014/main" id="{356295B5-41B0-4020-8386-136C14CF436F}"/>
              </a:ext>
            </a:extLst>
          </p:cNvPr>
          <p:cNvSpPr/>
          <p:nvPr/>
        </p:nvSpPr>
        <p:spPr>
          <a:xfrm>
            <a:off x="10201275" y="4316349"/>
            <a:ext cx="660400" cy="403352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>
                <a:cs typeface="Arial"/>
              </a:rPr>
              <a:t>10 kg</a:t>
            </a:r>
            <a:endParaRPr lang="en-US"/>
          </a:p>
        </p:txBody>
      </p:sp>
      <p:sp>
        <p:nvSpPr>
          <p:cNvPr id="40" name="Circle: Hollow 39">
            <a:extLst>
              <a:ext uri="{FF2B5EF4-FFF2-40B4-BE49-F238E27FC236}">
                <a16:creationId xmlns:a16="http://schemas.microsoft.com/office/drawing/2014/main" id="{3050EDC7-47EF-48C0-BDE7-9A205AC089E1}"/>
              </a:ext>
            </a:extLst>
          </p:cNvPr>
          <p:cNvSpPr/>
          <p:nvPr/>
        </p:nvSpPr>
        <p:spPr>
          <a:xfrm>
            <a:off x="10163174" y="2994024"/>
            <a:ext cx="254000" cy="254000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ircle: Hollow 41">
            <a:extLst>
              <a:ext uri="{FF2B5EF4-FFF2-40B4-BE49-F238E27FC236}">
                <a16:creationId xmlns:a16="http://schemas.microsoft.com/office/drawing/2014/main" id="{A53CCED9-D71A-4122-9A1F-C058E4EBCF06}"/>
              </a:ext>
            </a:extLst>
          </p:cNvPr>
          <p:cNvSpPr/>
          <p:nvPr/>
        </p:nvSpPr>
        <p:spPr>
          <a:xfrm>
            <a:off x="10410823" y="4117973"/>
            <a:ext cx="254000" cy="254000"/>
          </a:xfrm>
          <a:prstGeom prst="donu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Lightning Bolt 43">
            <a:extLst>
              <a:ext uri="{FF2B5EF4-FFF2-40B4-BE49-F238E27FC236}">
                <a16:creationId xmlns:a16="http://schemas.microsoft.com/office/drawing/2014/main" id="{3039FE5F-ABAC-40BF-BAA3-7036610461F0}"/>
              </a:ext>
            </a:extLst>
          </p:cNvPr>
          <p:cNvSpPr/>
          <p:nvPr/>
        </p:nvSpPr>
        <p:spPr>
          <a:xfrm>
            <a:off x="8216900" y="2095500"/>
            <a:ext cx="323850" cy="17145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Lightning Bolt 44">
            <a:extLst>
              <a:ext uri="{FF2B5EF4-FFF2-40B4-BE49-F238E27FC236}">
                <a16:creationId xmlns:a16="http://schemas.microsoft.com/office/drawing/2014/main" id="{50EA8C87-2424-44B2-8949-CCD8EDC8C628}"/>
              </a:ext>
            </a:extLst>
          </p:cNvPr>
          <p:cNvSpPr/>
          <p:nvPr/>
        </p:nvSpPr>
        <p:spPr>
          <a:xfrm flipH="1">
            <a:off x="8572500" y="2000249"/>
            <a:ext cx="82550" cy="18415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Lightning Bolt 46">
            <a:extLst>
              <a:ext uri="{FF2B5EF4-FFF2-40B4-BE49-F238E27FC236}">
                <a16:creationId xmlns:a16="http://schemas.microsoft.com/office/drawing/2014/main" id="{8C33C1D2-C4E3-48E0-9C6F-E7DE728D74A3}"/>
              </a:ext>
            </a:extLst>
          </p:cNvPr>
          <p:cNvSpPr/>
          <p:nvPr/>
        </p:nvSpPr>
        <p:spPr>
          <a:xfrm rot="-2760000" flipV="1">
            <a:off x="8623299" y="2298698"/>
            <a:ext cx="38100" cy="24765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Lightning Bolt 45">
            <a:extLst>
              <a:ext uri="{FF2B5EF4-FFF2-40B4-BE49-F238E27FC236}">
                <a16:creationId xmlns:a16="http://schemas.microsoft.com/office/drawing/2014/main" id="{BBD9FFF4-3D6B-4CF6-9E96-86719EE09C19}"/>
              </a:ext>
            </a:extLst>
          </p:cNvPr>
          <p:cNvSpPr/>
          <p:nvPr/>
        </p:nvSpPr>
        <p:spPr>
          <a:xfrm flipV="1">
            <a:off x="8420100" y="2298698"/>
            <a:ext cx="38100" cy="24765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Lightning Bolt 47">
            <a:extLst>
              <a:ext uri="{FF2B5EF4-FFF2-40B4-BE49-F238E27FC236}">
                <a16:creationId xmlns:a16="http://schemas.microsoft.com/office/drawing/2014/main" id="{B29A623E-D24E-46BF-B2FF-A69F6EE1AA93}"/>
              </a:ext>
            </a:extLst>
          </p:cNvPr>
          <p:cNvSpPr/>
          <p:nvPr/>
        </p:nvSpPr>
        <p:spPr>
          <a:xfrm rot="17940000" flipH="1" flipV="1">
            <a:off x="8625579" y="2161138"/>
            <a:ext cx="95250" cy="27940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D8AB0250-0B8C-4E79-8AE7-E701BDE7F513}"/>
              </a:ext>
            </a:extLst>
          </p:cNvPr>
          <p:cNvSpPr/>
          <p:nvPr/>
        </p:nvSpPr>
        <p:spPr>
          <a:xfrm rot="14940000" flipH="1" flipV="1">
            <a:off x="8289029" y="2205587"/>
            <a:ext cx="95250" cy="27940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88E5774-19EF-4377-A9EF-964B2577AD91}"/>
              </a:ext>
            </a:extLst>
          </p:cNvPr>
          <p:cNvSpPr/>
          <p:nvPr/>
        </p:nvSpPr>
        <p:spPr>
          <a:xfrm>
            <a:off x="8331200" y="2127249"/>
            <a:ext cx="311150" cy="304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41B6F02-2646-49D9-9918-9554B742DA4D}"/>
              </a:ext>
            </a:extLst>
          </p:cNvPr>
          <p:cNvSpPr/>
          <p:nvPr/>
        </p:nvSpPr>
        <p:spPr>
          <a:xfrm rot="1500000">
            <a:off x="8480425" y="2606674"/>
            <a:ext cx="1822450" cy="17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4C3BAA77-1F00-42F9-BB9C-2CF141016F13}"/>
              </a:ext>
            </a:extLst>
          </p:cNvPr>
          <p:cNvCxnSpPr/>
          <p:nvPr/>
        </p:nvCxnSpPr>
        <p:spPr>
          <a:xfrm>
            <a:off x="10283825" y="3114675"/>
            <a:ext cx="285750" cy="1123950"/>
          </a:xfrm>
          <a:prstGeom prst="curvedConnector3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42FF07EA-4C85-4219-96C3-45DB9EEC08DC}"/>
              </a:ext>
            </a:extLst>
          </p:cNvPr>
          <p:cNvSpPr/>
          <p:nvPr/>
        </p:nvSpPr>
        <p:spPr>
          <a:xfrm>
            <a:off x="8420098" y="2216149"/>
            <a:ext cx="13335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5DE611-9747-428E-8F75-ACFFA2E18343}"/>
              </a:ext>
            </a:extLst>
          </p:cNvPr>
          <p:cNvSpPr/>
          <p:nvPr/>
        </p:nvSpPr>
        <p:spPr>
          <a:xfrm>
            <a:off x="-1" y="4714373"/>
            <a:ext cx="12192000" cy="1257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Google Shape;342;p2">
            <a:extLst>
              <a:ext uri="{FF2B5EF4-FFF2-40B4-BE49-F238E27FC236}">
                <a16:creationId xmlns:a16="http://schemas.microsoft.com/office/drawing/2014/main" id="{B8A31554-537C-40C1-8B72-5C2414BCF810}"/>
              </a:ext>
            </a:extLst>
          </p:cNvPr>
          <p:cNvSpPr txBox="1">
            <a:spLocks/>
          </p:cNvSpPr>
          <p:nvPr/>
        </p:nvSpPr>
        <p:spPr>
          <a:xfrm>
            <a:off x="10861675" y="5605085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Jackson Davis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55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83F4-6735-444A-8281-4A4DBF36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5" y="290949"/>
            <a:ext cx="4527495" cy="169679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rgbClr val="000000"/>
                </a:solidFill>
                <a:cs typeface="Arial"/>
              </a:rPr>
              <a:t>Stepper Motor 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E37DB-89B2-4514-8EFF-627CC9C6A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A7184-BAA9-4BE0-8568-3CAB32EE9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7D4EBD-559B-4404-98E3-8E7E29CE3CF8}"/>
              </a:ext>
            </a:extLst>
          </p:cNvPr>
          <p:cNvSpPr/>
          <p:nvPr/>
        </p:nvSpPr>
        <p:spPr>
          <a:xfrm>
            <a:off x="372243" y="2218459"/>
            <a:ext cx="4534201" cy="332684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cs typeface="Arial"/>
              </a:rPr>
              <a:t>Nema 23: 1.2Nm, 3Nm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cs typeface="Arial"/>
              </a:rPr>
              <a:t>50mm vs 100mm</a:t>
            </a:r>
          </a:p>
          <a:p>
            <a:pPr algn="ctr"/>
            <a:endParaRPr lang="en-US" sz="2400" b="1">
              <a:solidFill>
                <a:srgbClr val="000000"/>
              </a:solidFill>
              <a:cs typeface="Arial"/>
            </a:endParaRPr>
          </a:p>
          <a:p>
            <a:pPr algn="ctr"/>
            <a:endParaRPr lang="en-US" sz="2400" b="1">
              <a:solidFill>
                <a:srgbClr val="000000"/>
              </a:solidFill>
              <a:cs typeface="Arial"/>
            </a:endParaRPr>
          </a:p>
          <a:p>
            <a:pPr algn="ctr"/>
            <a:endParaRPr lang="en-US">
              <a:cs typeface="Arial"/>
            </a:endParaRPr>
          </a:p>
        </p:txBody>
      </p:sp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5BC58699-33B8-4F91-90F3-AECDBA2B897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285472" y="51721"/>
            <a:ext cx="6852165" cy="5852703"/>
          </a:xfrm>
          <a:ln w="57150">
            <a:solidFill>
              <a:srgbClr val="EE2737"/>
            </a:solidFill>
          </a:ln>
        </p:spPr>
      </p:pic>
      <p:sp>
        <p:nvSpPr>
          <p:cNvPr id="6" name="Google Shape;342;p2">
            <a:extLst>
              <a:ext uri="{FF2B5EF4-FFF2-40B4-BE49-F238E27FC236}">
                <a16:creationId xmlns:a16="http://schemas.microsoft.com/office/drawing/2014/main" id="{C804F74D-0DA9-4B17-B72E-DED52F3344F9}"/>
              </a:ext>
            </a:extLst>
          </p:cNvPr>
          <p:cNvSpPr txBox="1">
            <a:spLocks/>
          </p:cNvSpPr>
          <p:nvPr/>
        </p:nvSpPr>
        <p:spPr>
          <a:xfrm>
            <a:off x="10754049" y="5511303"/>
            <a:ext cx="1903589" cy="36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 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8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54E8-7176-4F17-B371-B47A71DE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8" y="168853"/>
            <a:ext cx="4064000" cy="7747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cs typeface="Arial"/>
              </a:rPr>
              <a:t>Motor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4F5F-DC6F-41D1-A3F2-ECAB46879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E767100-D4BE-45F2-A08E-E843CFB4315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5472" r="10622"/>
          <a:stretch/>
        </p:blipFill>
        <p:spPr>
          <a:xfrm>
            <a:off x="4787674" y="38100"/>
            <a:ext cx="7347176" cy="5848349"/>
          </a:xfrm>
          <a:ln w="57150">
            <a:solidFill>
              <a:srgbClr val="23619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D3D0B-61D8-4E3E-B0F3-AFED2B1F1A5D}"/>
              </a:ext>
            </a:extLst>
          </p:cNvPr>
          <p:cNvSpPr txBox="1"/>
          <p:nvPr/>
        </p:nvSpPr>
        <p:spPr>
          <a:xfrm>
            <a:off x="607290" y="1415913"/>
            <a:ext cx="3716901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1.2 Amps, 12 Volts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Provides 0.2 N*m </a:t>
            </a: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D6F6722-AE98-4D44-A54C-CF11B4BD1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24276" r="39787" b="3182"/>
          <a:stretch/>
        </p:blipFill>
        <p:spPr>
          <a:xfrm>
            <a:off x="932371" y="2858058"/>
            <a:ext cx="3065318" cy="296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A8C433-DC51-4ADA-B701-E136002A01D3}"/>
              </a:ext>
            </a:extLst>
          </p:cNvPr>
          <p:cNvSpPr/>
          <p:nvPr/>
        </p:nvSpPr>
        <p:spPr>
          <a:xfrm>
            <a:off x="444977" y="1249167"/>
            <a:ext cx="3946972" cy="1389143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DD72A15D-416A-46D8-883E-C6D4E264FCE2}"/>
              </a:ext>
            </a:extLst>
          </p:cNvPr>
          <p:cNvSpPr txBox="1">
            <a:spLocks/>
          </p:cNvSpPr>
          <p:nvPr/>
        </p:nvSpPr>
        <p:spPr>
          <a:xfrm>
            <a:off x="10887466" y="5259980"/>
            <a:ext cx="1372194" cy="21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 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3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385A38-B0D3-4906-A29D-7D64578F1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6782C-59A5-42D9-AAA5-B9FE04E6B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748546E8-64FA-447A-8583-6E0DCFCD939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683313" y="55149"/>
            <a:ext cx="8463923" cy="5835396"/>
          </a:xfrm>
          <a:ln w="57150">
            <a:solidFill>
              <a:srgbClr val="FF0000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867EEB2-348C-41A2-9B18-A98702371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55" y="290949"/>
            <a:ext cx="2660595" cy="75064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0000"/>
                </a:solidFill>
                <a:cs typeface="Arial"/>
              </a:rPr>
              <a:t>Arm </a:t>
            </a: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9606F9-0D42-48C4-B6F1-46B159EBEE5B}"/>
              </a:ext>
            </a:extLst>
          </p:cNvPr>
          <p:cNvSpPr/>
          <p:nvPr/>
        </p:nvSpPr>
        <p:spPr>
          <a:xfrm>
            <a:off x="340493" y="1310409"/>
            <a:ext cx="2978451" cy="424124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 algn="ctr">
              <a:buFont typeface="Arial"/>
              <a:buChar char="•"/>
            </a:pPr>
            <a:endParaRPr lang="en-US" sz="2000" b="1">
              <a:solidFill>
                <a:schemeClr val="tx1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endParaRPr lang="en-US" sz="2000" b="1">
              <a:solidFill>
                <a:schemeClr val="tx1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b="1">
                <a:solidFill>
                  <a:schemeClr val="tx1"/>
                </a:solidFill>
                <a:cs typeface="Arial"/>
              </a:rPr>
              <a:t>Design testing apparatus </a:t>
            </a:r>
          </a:p>
          <a:p>
            <a:pPr marL="342900" indent="-342900" algn="ctr">
              <a:buFont typeface="Arial"/>
              <a:buChar char="•"/>
            </a:pPr>
            <a:endParaRPr lang="en-US" b="1">
              <a:solidFill>
                <a:schemeClr val="tx1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b="1">
                <a:solidFill>
                  <a:schemeClr val="tx1"/>
                </a:solidFill>
                <a:cs typeface="Arial"/>
              </a:rPr>
              <a:t>Mount the arm to the apparatus</a:t>
            </a:r>
          </a:p>
          <a:p>
            <a:pPr marL="342900" indent="-342900" algn="ctr">
              <a:buFont typeface="Arial"/>
              <a:buChar char="•"/>
            </a:pPr>
            <a:endParaRPr lang="en-US" b="1">
              <a:solidFill>
                <a:schemeClr val="tx1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b="1">
                <a:solidFill>
                  <a:schemeClr val="tx1"/>
                </a:solidFill>
                <a:cs typeface="Arial"/>
              </a:rPr>
              <a:t>Add weight to arm until failure</a:t>
            </a:r>
          </a:p>
          <a:p>
            <a:pPr marL="342900" indent="-342900" algn="ctr">
              <a:buFont typeface="Arial"/>
              <a:buChar char="•"/>
            </a:pPr>
            <a:endParaRPr lang="en-US" b="1">
              <a:solidFill>
                <a:schemeClr val="tx1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b="1">
                <a:solidFill>
                  <a:schemeClr val="tx1"/>
                </a:solidFill>
                <a:cs typeface="Arial"/>
              </a:rPr>
              <a:t>Insert a bar into arm knuckle </a:t>
            </a:r>
          </a:p>
          <a:p>
            <a:pPr marL="342900" indent="-342900" algn="ctr">
              <a:buFont typeface="Arial"/>
              <a:buChar char="•"/>
            </a:pPr>
            <a:endParaRPr lang="en-US" b="1">
              <a:solidFill>
                <a:schemeClr val="tx1"/>
              </a:solidFill>
              <a:cs typeface="Arial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b="1">
                <a:solidFill>
                  <a:schemeClr val="tx1"/>
                </a:solidFill>
                <a:cs typeface="Arial"/>
              </a:rPr>
              <a:t>Add weight to bar until failure</a:t>
            </a:r>
          </a:p>
          <a:p>
            <a:pPr algn="ctr"/>
            <a:endParaRPr lang="en-US" sz="2400" b="1">
              <a:solidFill>
                <a:srgbClr val="000000"/>
              </a:solidFill>
              <a:cs typeface="Arial"/>
            </a:endParaRPr>
          </a:p>
          <a:p>
            <a:pPr algn="ctr"/>
            <a:endParaRPr lang="en-US">
              <a:cs typeface="Arial"/>
            </a:endParaRPr>
          </a:p>
        </p:txBody>
      </p:sp>
      <p:sp>
        <p:nvSpPr>
          <p:cNvPr id="6" name="Google Shape;342;p2">
            <a:extLst>
              <a:ext uri="{FF2B5EF4-FFF2-40B4-BE49-F238E27FC236}">
                <a16:creationId xmlns:a16="http://schemas.microsoft.com/office/drawing/2014/main" id="{7F0989C2-7699-4876-96DE-ADE199D04526}"/>
              </a:ext>
            </a:extLst>
          </p:cNvPr>
          <p:cNvSpPr txBox="1">
            <a:spLocks/>
          </p:cNvSpPr>
          <p:nvPr/>
        </p:nvSpPr>
        <p:spPr>
          <a:xfrm>
            <a:off x="10750058" y="5494364"/>
            <a:ext cx="1923641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 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5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arallelogram 69">
            <a:extLst>
              <a:ext uri="{FF2B5EF4-FFF2-40B4-BE49-F238E27FC236}">
                <a16:creationId xmlns:a16="http://schemas.microsoft.com/office/drawing/2014/main" id="{FE3D6ACF-D9FC-4B0A-832B-333C852BD595}"/>
              </a:ext>
            </a:extLst>
          </p:cNvPr>
          <p:cNvSpPr/>
          <p:nvPr/>
        </p:nvSpPr>
        <p:spPr>
          <a:xfrm rot="10140000">
            <a:off x="6158302" y="815083"/>
            <a:ext cx="2623735" cy="3295650"/>
          </a:xfrm>
          <a:prstGeom prst="parallelogram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9B880B-2A2B-4D78-BAFD-8B34EE500494}"/>
              </a:ext>
            </a:extLst>
          </p:cNvPr>
          <p:cNvSpPr/>
          <p:nvPr/>
        </p:nvSpPr>
        <p:spPr>
          <a:xfrm rot="20640000">
            <a:off x="10526476" y="2679229"/>
            <a:ext cx="914400" cy="2585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1FC5BA2-A675-467D-92CD-D467ACA55491}"/>
              </a:ext>
            </a:extLst>
          </p:cNvPr>
          <p:cNvSpPr/>
          <p:nvPr/>
        </p:nvSpPr>
        <p:spPr>
          <a:xfrm rot="420000">
            <a:off x="9834226" y="2642832"/>
            <a:ext cx="799522" cy="888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106341C-D206-4AD7-A190-61BF110F32FA}"/>
              </a:ext>
            </a:extLst>
          </p:cNvPr>
          <p:cNvSpPr/>
          <p:nvPr/>
        </p:nvSpPr>
        <p:spPr>
          <a:xfrm rot="420000">
            <a:off x="9853276" y="2560282"/>
            <a:ext cx="799522" cy="888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53A691D-7C43-406C-A99A-827CEA311622}"/>
              </a:ext>
            </a:extLst>
          </p:cNvPr>
          <p:cNvSpPr/>
          <p:nvPr/>
        </p:nvSpPr>
        <p:spPr>
          <a:xfrm rot="420000">
            <a:off x="9808826" y="2604732"/>
            <a:ext cx="799522" cy="888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1E88A6E-77C9-4CC1-89F2-DF23A8D66762}"/>
              </a:ext>
            </a:extLst>
          </p:cNvPr>
          <p:cNvSpPr/>
          <p:nvPr/>
        </p:nvSpPr>
        <p:spPr>
          <a:xfrm rot="420000">
            <a:off x="9853749" y="2590643"/>
            <a:ext cx="659822" cy="888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D6CF6-6E2E-498B-95D6-6D55734B6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8C8-F317-4E6B-ACAF-A2B8DDA16BE2}"/>
              </a:ext>
            </a:extLst>
          </p:cNvPr>
          <p:cNvGrpSpPr/>
          <p:nvPr/>
        </p:nvGrpSpPr>
        <p:grpSpPr>
          <a:xfrm>
            <a:off x="130417" y="833170"/>
            <a:ext cx="5123057" cy="5665473"/>
            <a:chOff x="1850809" y="385397"/>
            <a:chExt cx="5123057" cy="5665473"/>
          </a:xfrm>
        </p:grpSpPr>
        <p:sp>
          <p:nvSpPr>
            <p:cNvPr id="25" name="Arrow: Circular 24">
              <a:extLst>
                <a:ext uri="{FF2B5EF4-FFF2-40B4-BE49-F238E27FC236}">
                  <a16:creationId xmlns:a16="http://schemas.microsoft.com/office/drawing/2014/main" id="{E9EBB11D-D13C-4375-841E-E3B0CBE1B7A5}"/>
                </a:ext>
              </a:extLst>
            </p:cNvPr>
            <p:cNvSpPr/>
            <p:nvPr/>
          </p:nvSpPr>
          <p:spPr>
            <a:xfrm rot="20340000">
              <a:off x="1850809" y="588388"/>
              <a:ext cx="5052174" cy="5462482"/>
            </a:xfrm>
            <a:prstGeom prst="circular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A2CD59-1DB3-4871-AA41-54FD43C2EEEE}"/>
                </a:ext>
              </a:extLst>
            </p:cNvPr>
            <p:cNvGrpSpPr/>
            <p:nvPr/>
          </p:nvGrpSpPr>
          <p:grpSpPr>
            <a:xfrm>
              <a:off x="1865435" y="385397"/>
              <a:ext cx="5108431" cy="3820745"/>
              <a:chOff x="1865435" y="385397"/>
              <a:chExt cx="5108431" cy="382074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EBD96F-ADB9-47A4-91CE-7AA8E59B0F2B}"/>
                  </a:ext>
                </a:extLst>
              </p:cNvPr>
              <p:cNvSpPr/>
              <p:nvPr/>
            </p:nvSpPr>
            <p:spPr>
              <a:xfrm>
                <a:off x="1865435" y="390281"/>
                <a:ext cx="2379784" cy="38158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FFA88C1-3C90-46F6-945D-DEB56E910B99}"/>
                  </a:ext>
                </a:extLst>
              </p:cNvPr>
              <p:cNvSpPr/>
              <p:nvPr/>
            </p:nvSpPr>
            <p:spPr>
              <a:xfrm>
                <a:off x="3472472" y="927135"/>
                <a:ext cx="826477" cy="63734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E5E6038-8290-49A0-BC60-782F295F785D}"/>
                  </a:ext>
                </a:extLst>
              </p:cNvPr>
              <p:cNvSpPr/>
              <p:nvPr/>
            </p:nvSpPr>
            <p:spPr>
              <a:xfrm>
                <a:off x="3181840" y="729762"/>
                <a:ext cx="357554" cy="1041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876AC4E-1368-45E7-815E-8C8E01CE1963}"/>
                  </a:ext>
                </a:extLst>
              </p:cNvPr>
              <p:cNvSpPr/>
              <p:nvPr/>
            </p:nvSpPr>
            <p:spPr>
              <a:xfrm>
                <a:off x="2463423" y="385397"/>
                <a:ext cx="848835" cy="348370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Lightning Bolt 20">
                <a:extLst>
                  <a:ext uri="{FF2B5EF4-FFF2-40B4-BE49-F238E27FC236}">
                    <a16:creationId xmlns:a16="http://schemas.microsoft.com/office/drawing/2014/main" id="{862B97BD-AE4D-43DF-823F-36D50FF5F86C}"/>
                  </a:ext>
                </a:extLst>
              </p:cNvPr>
              <p:cNvSpPr/>
              <p:nvPr/>
            </p:nvSpPr>
            <p:spPr>
              <a:xfrm rot="2220000">
                <a:off x="4263240" y="951603"/>
                <a:ext cx="504219" cy="515902"/>
              </a:xfrm>
              <a:prstGeom prst="lightningBol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03B1C15-352B-4EC9-AB70-71A0099325FC}"/>
                  </a:ext>
                </a:extLst>
              </p:cNvPr>
              <p:cNvSpPr/>
              <p:nvPr/>
            </p:nvSpPr>
            <p:spPr>
              <a:xfrm rot="1020000">
                <a:off x="4757716" y="888606"/>
                <a:ext cx="2216150" cy="1708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9B29BFD-62C1-4915-B857-7D2EB79069B5}"/>
                  </a:ext>
                </a:extLst>
              </p:cNvPr>
              <p:cNvGrpSpPr/>
              <p:nvPr/>
            </p:nvGrpSpPr>
            <p:grpSpPr>
              <a:xfrm rot="1020000">
                <a:off x="4764950" y="1063532"/>
                <a:ext cx="1799736" cy="1067043"/>
                <a:chOff x="4923204" y="2305050"/>
                <a:chExt cx="1584813" cy="920506"/>
              </a:xfrm>
            </p:grpSpPr>
            <p:sp>
              <p:nvSpPr>
                <p:cNvPr id="11" name="Flowchart: Stored Data 10">
                  <a:extLst>
                    <a:ext uri="{FF2B5EF4-FFF2-40B4-BE49-F238E27FC236}">
                      <a16:creationId xmlns:a16="http://schemas.microsoft.com/office/drawing/2014/main" id="{8564EB6E-3416-4630-B143-BAACAF711093}"/>
                    </a:ext>
                  </a:extLst>
                </p:cNvPr>
                <p:cNvSpPr/>
                <p:nvPr/>
              </p:nvSpPr>
              <p:spPr>
                <a:xfrm rot="16200000">
                  <a:off x="5229713" y="2381436"/>
                  <a:ext cx="465016" cy="612648"/>
                </a:xfrm>
                <a:prstGeom prst="flowChartOnlineStorag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lowchart: Stored Data 11">
                  <a:extLst>
                    <a:ext uri="{FF2B5EF4-FFF2-40B4-BE49-F238E27FC236}">
                      <a16:creationId xmlns:a16="http://schemas.microsoft.com/office/drawing/2014/main" id="{569AFA3B-0E38-48B5-92F1-E6122E3F9CE9}"/>
                    </a:ext>
                  </a:extLst>
                </p:cNvPr>
                <p:cNvSpPr/>
                <p:nvPr/>
              </p:nvSpPr>
              <p:spPr>
                <a:xfrm rot="16200000" flipH="1">
                  <a:off x="5229712" y="2567050"/>
                  <a:ext cx="465016" cy="612648"/>
                </a:xfrm>
                <a:prstGeom prst="flowChartOnlineStorag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EC63049-F12D-4BAF-9757-51A73A870342}"/>
                    </a:ext>
                  </a:extLst>
                </p:cNvPr>
                <p:cNvSpPr/>
                <p:nvPr/>
              </p:nvSpPr>
              <p:spPr>
                <a:xfrm>
                  <a:off x="4923204" y="2305050"/>
                  <a:ext cx="269631" cy="914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146CC87-BDA4-44FB-85A7-02DDABFB2912}"/>
                    </a:ext>
                  </a:extLst>
                </p:cNvPr>
                <p:cNvSpPr/>
                <p:nvPr/>
              </p:nvSpPr>
              <p:spPr>
                <a:xfrm rot="20520000">
                  <a:off x="5593617" y="2311156"/>
                  <a:ext cx="914400" cy="9144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334056C-41E3-439C-A196-6E0CA74107E5}"/>
                    </a:ext>
                  </a:extLst>
                </p:cNvPr>
                <p:cNvSpPr/>
                <p:nvPr/>
              </p:nvSpPr>
              <p:spPr>
                <a:xfrm>
                  <a:off x="5736492" y="2444261"/>
                  <a:ext cx="621324" cy="6213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661CCBA-7F2E-4707-98EA-059EF9F35E8D}"/>
                  </a:ext>
                </a:extLst>
              </p:cNvPr>
              <p:cNvGrpSpPr/>
              <p:nvPr/>
            </p:nvGrpSpPr>
            <p:grpSpPr>
              <a:xfrm>
                <a:off x="5602418" y="2060701"/>
                <a:ext cx="836243" cy="1550074"/>
                <a:chOff x="5357935" y="3104906"/>
                <a:chExt cx="1363784" cy="200922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D5EC58A-9316-4EE9-B97C-0CE46C150D72}"/>
                    </a:ext>
                  </a:extLst>
                </p:cNvPr>
                <p:cNvSpPr/>
                <p:nvPr/>
              </p:nvSpPr>
              <p:spPr>
                <a:xfrm>
                  <a:off x="5986829" y="3104906"/>
                  <a:ext cx="123093" cy="91440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rapezoid 16">
                  <a:extLst>
                    <a:ext uri="{FF2B5EF4-FFF2-40B4-BE49-F238E27FC236}">
                      <a16:creationId xmlns:a16="http://schemas.microsoft.com/office/drawing/2014/main" id="{868E7980-7C94-4D1D-9202-5B6900BD34AE}"/>
                    </a:ext>
                  </a:extLst>
                </p:cNvPr>
                <p:cNvSpPr/>
                <p:nvPr/>
              </p:nvSpPr>
              <p:spPr>
                <a:xfrm>
                  <a:off x="5357935" y="3897982"/>
                  <a:ext cx="1363784" cy="1216152"/>
                </a:xfrm>
                <a:prstGeom prst="trapezoi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F1E4BD4-658D-4B42-BA27-FF5B15269B2A}"/>
              </a:ext>
            </a:extLst>
          </p:cNvPr>
          <p:cNvSpPr/>
          <p:nvPr/>
        </p:nvSpPr>
        <p:spPr>
          <a:xfrm rot="10140000">
            <a:off x="6209102" y="815083"/>
            <a:ext cx="2623735" cy="329565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5">
            <a:extLst>
              <a:ext uri="{FF2B5EF4-FFF2-40B4-BE49-F238E27FC236}">
                <a16:creationId xmlns:a16="http://schemas.microsoft.com/office/drawing/2014/main" id="{636ABC84-598D-416C-8337-59EABF21C139}"/>
              </a:ext>
            </a:extLst>
          </p:cNvPr>
          <p:cNvSpPr/>
          <p:nvPr/>
        </p:nvSpPr>
        <p:spPr>
          <a:xfrm>
            <a:off x="7261226" y="2245110"/>
            <a:ext cx="675793" cy="62191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36FD0C-EB68-4A4D-B425-8D9BBA1C1CD4}"/>
              </a:ext>
            </a:extLst>
          </p:cNvPr>
          <p:cNvSpPr/>
          <p:nvPr/>
        </p:nvSpPr>
        <p:spPr>
          <a:xfrm>
            <a:off x="7337426" y="2245110"/>
            <a:ext cx="675793" cy="621915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51AE60-CCE0-4536-A6EE-19F9423939A0}"/>
              </a:ext>
            </a:extLst>
          </p:cNvPr>
          <p:cNvGrpSpPr/>
          <p:nvPr/>
        </p:nvGrpSpPr>
        <p:grpSpPr>
          <a:xfrm>
            <a:off x="7472757" y="2333687"/>
            <a:ext cx="2537092" cy="700754"/>
            <a:chOff x="7032406" y="1842378"/>
            <a:chExt cx="2537092" cy="70075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0A6176-8081-47A1-8295-E15D0CA3CD14}"/>
                </a:ext>
              </a:extLst>
            </p:cNvPr>
            <p:cNvSpPr/>
            <p:nvPr/>
          </p:nvSpPr>
          <p:spPr>
            <a:xfrm rot="720000">
              <a:off x="7194598" y="2085932"/>
              <a:ext cx="2374900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765589-2522-403B-A535-E7A8695F6FA3}"/>
                </a:ext>
              </a:extLst>
            </p:cNvPr>
            <p:cNvSpPr/>
            <p:nvPr/>
          </p:nvSpPr>
          <p:spPr>
            <a:xfrm>
              <a:off x="7032406" y="1842378"/>
              <a:ext cx="469900" cy="46566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8F1DD178-F3FB-47E0-B099-473E745457F1}"/>
              </a:ext>
            </a:extLst>
          </p:cNvPr>
          <p:cNvSpPr/>
          <p:nvPr/>
        </p:nvSpPr>
        <p:spPr>
          <a:xfrm rot="420000">
            <a:off x="9601777" y="2655452"/>
            <a:ext cx="492606" cy="69388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75C05A7-C305-4345-BEA4-9C9CD2A9197A}"/>
              </a:ext>
            </a:extLst>
          </p:cNvPr>
          <p:cNvSpPr/>
          <p:nvPr/>
        </p:nvSpPr>
        <p:spPr>
          <a:xfrm rot="420000">
            <a:off x="9700103" y="2663151"/>
            <a:ext cx="492606" cy="6875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21CF296-BB73-44FD-885C-CA9F9CCD06E5}"/>
              </a:ext>
            </a:extLst>
          </p:cNvPr>
          <p:cNvSpPr/>
          <p:nvPr/>
        </p:nvSpPr>
        <p:spPr>
          <a:xfrm rot="420000">
            <a:off x="9853757" y="2590508"/>
            <a:ext cx="558222" cy="8953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53B27E8-A65B-4C3B-8628-EDEC726C7DC7}"/>
              </a:ext>
            </a:extLst>
          </p:cNvPr>
          <p:cNvSpPr/>
          <p:nvPr/>
        </p:nvSpPr>
        <p:spPr>
          <a:xfrm rot="480000">
            <a:off x="9931401" y="2670462"/>
            <a:ext cx="402552" cy="7337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1CAB0E1-3E20-44EA-B5B1-631A4D5E293B}"/>
              </a:ext>
            </a:extLst>
          </p:cNvPr>
          <p:cNvSpPr/>
          <p:nvPr/>
        </p:nvSpPr>
        <p:spPr>
          <a:xfrm rot="20640000">
            <a:off x="9250127" y="3047530"/>
            <a:ext cx="914400" cy="2585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Oval 35">
            <a:extLst>
              <a:ext uri="{FF2B5EF4-FFF2-40B4-BE49-F238E27FC236}">
                <a16:creationId xmlns:a16="http://schemas.microsoft.com/office/drawing/2014/main" id="{4E7FEE83-8B67-4CB6-A319-D95C457C1D3F}"/>
              </a:ext>
            </a:extLst>
          </p:cNvPr>
          <p:cNvSpPr/>
          <p:nvPr/>
        </p:nvSpPr>
        <p:spPr>
          <a:xfrm>
            <a:off x="10036176" y="2905510"/>
            <a:ext cx="294793" cy="25361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35">
            <a:extLst>
              <a:ext uri="{FF2B5EF4-FFF2-40B4-BE49-F238E27FC236}">
                <a16:creationId xmlns:a16="http://schemas.microsoft.com/office/drawing/2014/main" id="{3808FBE0-D3A4-4409-8821-FACD184BA009}"/>
              </a:ext>
            </a:extLst>
          </p:cNvPr>
          <p:cNvSpPr/>
          <p:nvPr/>
        </p:nvSpPr>
        <p:spPr>
          <a:xfrm>
            <a:off x="9121776" y="3178560"/>
            <a:ext cx="294793" cy="25361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35">
            <a:extLst>
              <a:ext uri="{FF2B5EF4-FFF2-40B4-BE49-F238E27FC236}">
                <a16:creationId xmlns:a16="http://schemas.microsoft.com/office/drawing/2014/main" id="{8CB226B8-DED3-46D5-92A3-436D10BDDCA9}"/>
              </a:ext>
            </a:extLst>
          </p:cNvPr>
          <p:cNvSpPr/>
          <p:nvPr/>
        </p:nvSpPr>
        <p:spPr>
          <a:xfrm>
            <a:off x="11274426" y="2549910"/>
            <a:ext cx="294793" cy="25996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8B172C-4D9B-482B-B9D4-9087613D3B2F}"/>
              </a:ext>
            </a:extLst>
          </p:cNvPr>
          <p:cNvSpPr/>
          <p:nvPr/>
        </p:nvSpPr>
        <p:spPr>
          <a:xfrm rot="20640000">
            <a:off x="9300926" y="3028479"/>
            <a:ext cx="914400" cy="2585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Oval 35">
            <a:extLst>
              <a:ext uri="{FF2B5EF4-FFF2-40B4-BE49-F238E27FC236}">
                <a16:creationId xmlns:a16="http://schemas.microsoft.com/office/drawing/2014/main" id="{584ADBF3-0E8D-473D-BAF0-F84ECB4CB304}"/>
              </a:ext>
            </a:extLst>
          </p:cNvPr>
          <p:cNvSpPr/>
          <p:nvPr/>
        </p:nvSpPr>
        <p:spPr>
          <a:xfrm>
            <a:off x="9121776" y="3178560"/>
            <a:ext cx="294793" cy="25361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Oval 35">
            <a:extLst>
              <a:ext uri="{FF2B5EF4-FFF2-40B4-BE49-F238E27FC236}">
                <a16:creationId xmlns:a16="http://schemas.microsoft.com/office/drawing/2014/main" id="{39BBE176-FBB6-4C44-9468-9661695ABE80}"/>
              </a:ext>
            </a:extLst>
          </p:cNvPr>
          <p:cNvSpPr/>
          <p:nvPr/>
        </p:nvSpPr>
        <p:spPr>
          <a:xfrm>
            <a:off x="10182226" y="2880110"/>
            <a:ext cx="91593" cy="5676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Oval 35">
            <a:extLst>
              <a:ext uri="{FF2B5EF4-FFF2-40B4-BE49-F238E27FC236}">
                <a16:creationId xmlns:a16="http://schemas.microsoft.com/office/drawing/2014/main" id="{40105B1F-2B93-412A-9A39-2BDC23658F8B}"/>
              </a:ext>
            </a:extLst>
          </p:cNvPr>
          <p:cNvSpPr/>
          <p:nvPr/>
        </p:nvSpPr>
        <p:spPr>
          <a:xfrm>
            <a:off x="10233026" y="2867410"/>
            <a:ext cx="97943" cy="25996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FE49E36-9EDC-4BEA-B9F5-1A183847EA22}"/>
              </a:ext>
            </a:extLst>
          </p:cNvPr>
          <p:cNvSpPr/>
          <p:nvPr/>
        </p:nvSpPr>
        <p:spPr>
          <a:xfrm rot="20640000">
            <a:off x="10082170" y="2900903"/>
            <a:ext cx="247650" cy="3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Arrow: Curved Up 67">
            <a:extLst>
              <a:ext uri="{FF2B5EF4-FFF2-40B4-BE49-F238E27FC236}">
                <a16:creationId xmlns:a16="http://schemas.microsoft.com/office/drawing/2014/main" id="{DAA4B06D-F790-4893-92C1-D5CCF958ADEC}"/>
              </a:ext>
            </a:extLst>
          </p:cNvPr>
          <p:cNvSpPr/>
          <p:nvPr/>
        </p:nvSpPr>
        <p:spPr>
          <a:xfrm rot="16200000">
            <a:off x="11202924" y="2548890"/>
            <a:ext cx="758952" cy="24892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Arrow: Curved Up 68">
            <a:extLst>
              <a:ext uri="{FF2B5EF4-FFF2-40B4-BE49-F238E27FC236}">
                <a16:creationId xmlns:a16="http://schemas.microsoft.com/office/drawing/2014/main" id="{5F7F4595-0852-4D4B-9A35-A4B492F91047}"/>
              </a:ext>
            </a:extLst>
          </p:cNvPr>
          <p:cNvSpPr/>
          <p:nvPr/>
        </p:nvSpPr>
        <p:spPr>
          <a:xfrm rot="5400000">
            <a:off x="8739123" y="3190240"/>
            <a:ext cx="758952" cy="24892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Google Shape;342;p2">
            <a:extLst>
              <a:ext uri="{FF2B5EF4-FFF2-40B4-BE49-F238E27FC236}">
                <a16:creationId xmlns:a16="http://schemas.microsoft.com/office/drawing/2014/main" id="{07E8967F-AA0C-4E2A-8668-16FBF0341DC5}"/>
              </a:ext>
            </a:extLst>
          </p:cNvPr>
          <p:cNvSpPr txBox="1">
            <a:spLocks/>
          </p:cNvSpPr>
          <p:nvPr/>
        </p:nvSpPr>
        <p:spPr>
          <a:xfrm>
            <a:off x="10703990" y="5554776"/>
            <a:ext cx="198379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Jackson Davis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3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4101-0100-4665-B453-BE111B20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30" y="263526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Determine Specs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FC5D7-807A-404E-BD4F-B63FF9B8E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0D3BCA5-3202-4524-A74F-19FF91F6FA5C}"/>
              </a:ext>
            </a:extLst>
          </p:cNvPr>
          <p:cNvSpPr txBox="1">
            <a:spLocks/>
          </p:cNvSpPr>
          <p:nvPr/>
        </p:nvSpPr>
        <p:spPr>
          <a:xfrm>
            <a:off x="3325341" y="493671"/>
            <a:ext cx="5537200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rgbClr val="000000"/>
                </a:solidFill>
                <a:cs typeface="Arial"/>
              </a:rPr>
              <a:t>Determining Specs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CEC44E-D458-485A-B334-BAC14E2C884C}"/>
              </a:ext>
            </a:extLst>
          </p:cNvPr>
          <p:cNvSpPr/>
          <p:nvPr/>
        </p:nvSpPr>
        <p:spPr>
          <a:xfrm>
            <a:off x="698500" y="1981200"/>
            <a:ext cx="1873250" cy="2571750"/>
          </a:xfrm>
          <a:prstGeom prst="roundRect">
            <a:avLst/>
          </a:prstGeom>
          <a:solidFill>
            <a:srgbClr val="FF0000">
              <a:alpha val="46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tx1"/>
                </a:solidFill>
                <a:cs typeface="Arial"/>
              </a:rPr>
              <a:t>Voltage &amp;</a:t>
            </a:r>
            <a:endParaRPr lang="en-US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tx1"/>
                </a:solidFill>
                <a:cs typeface="Arial"/>
              </a:rPr>
              <a:t>Current</a:t>
            </a:r>
          </a:p>
        </p:txBody>
      </p:sp>
      <p:pic>
        <p:nvPicPr>
          <p:cNvPr id="31" name="Graphic 17" descr="High voltage outline">
            <a:extLst>
              <a:ext uri="{FF2B5EF4-FFF2-40B4-BE49-F238E27FC236}">
                <a16:creationId xmlns:a16="http://schemas.microsoft.com/office/drawing/2014/main" id="{283BF162-C318-4E31-A98F-8DD256794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750" y="2250745"/>
            <a:ext cx="914400" cy="91440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7849A1A-FBBD-4C92-80DA-4E810CB7C103}"/>
              </a:ext>
            </a:extLst>
          </p:cNvPr>
          <p:cNvSpPr/>
          <p:nvPr/>
        </p:nvSpPr>
        <p:spPr>
          <a:xfrm>
            <a:off x="2927350" y="1949449"/>
            <a:ext cx="1873250" cy="2571750"/>
          </a:xfrm>
          <a:prstGeom prst="roundRect">
            <a:avLst/>
          </a:prstGeom>
          <a:solidFill>
            <a:srgbClr val="FF0000">
              <a:alpha val="46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tx1"/>
                </a:solidFill>
                <a:cs typeface="Arial"/>
              </a:rPr>
              <a:t>Weight of Components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Graphic 6" descr="Dumbbell outline">
            <a:extLst>
              <a:ext uri="{FF2B5EF4-FFF2-40B4-BE49-F238E27FC236}">
                <a16:creationId xmlns:a16="http://schemas.microsoft.com/office/drawing/2014/main" id="{8462D67E-0238-4E8F-BE73-3BACC2111637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948" y="2264780"/>
            <a:ext cx="914400" cy="9144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A35377-CF9C-4858-9559-A80D27B7EB75}"/>
              </a:ext>
            </a:extLst>
          </p:cNvPr>
          <p:cNvSpPr/>
          <p:nvPr/>
        </p:nvSpPr>
        <p:spPr>
          <a:xfrm>
            <a:off x="5162550" y="1949448"/>
            <a:ext cx="1873250" cy="2571750"/>
          </a:xfrm>
          <a:prstGeom prst="roundRect">
            <a:avLst/>
          </a:prstGeom>
          <a:solidFill>
            <a:srgbClr val="FF0000">
              <a:alpha val="46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algn="ctr"/>
            <a:endParaRPr lang="en-US"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tx1"/>
                </a:solidFill>
                <a:cs typeface="Arial"/>
              </a:rPr>
              <a:t>Weight of Loaded Drum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4C71D80-FF39-4058-BAD9-DD3A563515F4}"/>
              </a:ext>
            </a:extLst>
          </p:cNvPr>
          <p:cNvSpPr/>
          <p:nvPr/>
        </p:nvSpPr>
        <p:spPr>
          <a:xfrm>
            <a:off x="7397750" y="1949448"/>
            <a:ext cx="1873250" cy="2571750"/>
          </a:xfrm>
          <a:prstGeom prst="roundRect">
            <a:avLst/>
          </a:prstGeom>
          <a:solidFill>
            <a:srgbClr val="FF0000">
              <a:alpha val="46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algn="ctr"/>
            <a:endParaRPr lang="en-US"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tx1"/>
                </a:solidFill>
                <a:cs typeface="Arial"/>
              </a:rPr>
              <a:t>Gear Ratio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2325087-9D8D-491E-AE98-C29C29212E09}"/>
              </a:ext>
            </a:extLst>
          </p:cNvPr>
          <p:cNvSpPr/>
          <p:nvPr/>
        </p:nvSpPr>
        <p:spPr>
          <a:xfrm>
            <a:off x="9620250" y="1949448"/>
            <a:ext cx="1873250" cy="2571750"/>
          </a:xfrm>
          <a:prstGeom prst="roundRect">
            <a:avLst/>
          </a:prstGeom>
          <a:solidFill>
            <a:srgbClr val="FF0000">
              <a:alpha val="46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endParaRPr lang="en-US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tx1"/>
                </a:solidFill>
                <a:cs typeface="Arial"/>
              </a:rPr>
              <a:t>Torque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4" name="Graphic 71" descr="Cylinder outline">
            <a:extLst>
              <a:ext uri="{FF2B5EF4-FFF2-40B4-BE49-F238E27FC236}">
                <a16:creationId xmlns:a16="http://schemas.microsoft.com/office/drawing/2014/main" id="{B7052E56-8412-403D-A591-91C13225F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6100" y="2025485"/>
            <a:ext cx="914400" cy="914400"/>
          </a:xfrm>
          <a:prstGeom prst="rect">
            <a:avLst/>
          </a:prstGeom>
        </p:spPr>
      </p:pic>
      <p:pic>
        <p:nvPicPr>
          <p:cNvPr id="45" name="Graphic 72" descr="Database outline">
            <a:extLst>
              <a:ext uri="{FF2B5EF4-FFF2-40B4-BE49-F238E27FC236}">
                <a16:creationId xmlns:a16="http://schemas.microsoft.com/office/drawing/2014/main" id="{97140A31-9586-42CC-94D4-AC23A53B0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29273" y="2364037"/>
            <a:ext cx="914400" cy="914400"/>
          </a:xfrm>
          <a:prstGeom prst="rect">
            <a:avLst/>
          </a:prstGeom>
        </p:spPr>
      </p:pic>
      <p:pic>
        <p:nvPicPr>
          <p:cNvPr id="46" name="Graphic 6" descr="Gears outline">
            <a:extLst>
              <a:ext uri="{FF2B5EF4-FFF2-40B4-BE49-F238E27FC236}">
                <a16:creationId xmlns:a16="http://schemas.microsoft.com/office/drawing/2014/main" id="{2A316E24-A9AE-433F-858B-2AA93720427B}"/>
              </a:ext>
            </a:extLst>
          </p:cNvPr>
          <p:cNvPicPr>
            <a:picLocks noGrp="1"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80348" y="2250743"/>
            <a:ext cx="914400" cy="914400"/>
          </a:xfrm>
          <a:prstGeom prst="rect">
            <a:avLst/>
          </a:prstGeom>
        </p:spPr>
      </p:pic>
      <p:pic>
        <p:nvPicPr>
          <p:cNvPr id="47" name="Graphic 18" descr="Refresh with solid fill">
            <a:extLst>
              <a:ext uri="{FF2B5EF4-FFF2-40B4-BE49-F238E27FC236}">
                <a16:creationId xmlns:a16="http://schemas.microsoft.com/office/drawing/2014/main" id="{675CECDE-E221-4EC7-ADBC-D653690AD1D0}"/>
              </a:ext>
            </a:extLst>
          </p:cNvPr>
          <p:cNvPicPr>
            <a:picLocks noGrp="1"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92823" y="2254754"/>
            <a:ext cx="914400" cy="914400"/>
          </a:xfrm>
          <a:prstGeom prst="rect">
            <a:avLst/>
          </a:prstGeom>
        </p:spPr>
      </p:pic>
      <p:sp>
        <p:nvSpPr>
          <p:cNvPr id="7" name="Google Shape;342;p2">
            <a:extLst>
              <a:ext uri="{FF2B5EF4-FFF2-40B4-BE49-F238E27FC236}">
                <a16:creationId xmlns:a16="http://schemas.microsoft.com/office/drawing/2014/main" id="{34810D12-8210-4890-BF26-91D9097AFA70}"/>
              </a:ext>
            </a:extLst>
          </p:cNvPr>
          <p:cNvSpPr txBox="1">
            <a:spLocks/>
          </p:cNvSpPr>
          <p:nvPr/>
        </p:nvSpPr>
        <p:spPr>
          <a:xfrm>
            <a:off x="10604899" y="5573630"/>
            <a:ext cx="2084062" cy="22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20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0172-51B8-40F9-A8BC-A05A4AAE1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cs typeface="Arial"/>
              </a:rPr>
              <a:t>Future Work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B2E45-AEC2-4F32-A6D7-8D0887FE9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5B0B6-54A8-4F46-99FC-1461BD269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E76745F1-CB84-4D04-9B73-5DF4AA1F0A7A}"/>
              </a:ext>
            </a:extLst>
          </p:cNvPr>
          <p:cNvSpPr/>
          <p:nvPr/>
        </p:nvSpPr>
        <p:spPr>
          <a:xfrm>
            <a:off x="350152" y="1620599"/>
            <a:ext cx="4270154" cy="3861547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0A04C80-0CF8-4609-A2B4-7472A232EA2E}"/>
              </a:ext>
            </a:extLst>
          </p:cNvPr>
          <p:cNvSpPr/>
          <p:nvPr/>
        </p:nvSpPr>
        <p:spPr>
          <a:xfrm>
            <a:off x="2580934" y="1620599"/>
            <a:ext cx="4270154" cy="3861547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E47E8159-7084-4A10-A4D9-48B655EF750A}"/>
              </a:ext>
            </a:extLst>
          </p:cNvPr>
          <p:cNvSpPr/>
          <p:nvPr/>
        </p:nvSpPr>
        <p:spPr>
          <a:xfrm>
            <a:off x="4844847" y="1620599"/>
            <a:ext cx="4270154" cy="386154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E3432D66-CAC9-44AB-B1BF-34C7564E4D1C}"/>
              </a:ext>
            </a:extLst>
          </p:cNvPr>
          <p:cNvSpPr/>
          <p:nvPr/>
        </p:nvSpPr>
        <p:spPr>
          <a:xfrm>
            <a:off x="7130847" y="1620599"/>
            <a:ext cx="4270154" cy="3861547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43E733-71A9-46D5-A679-D4AB6E61DA60}"/>
              </a:ext>
            </a:extLst>
          </p:cNvPr>
          <p:cNvSpPr txBox="1"/>
          <p:nvPr/>
        </p:nvSpPr>
        <p:spPr>
          <a:xfrm rot="2700000">
            <a:off x="1991091" y="2805664"/>
            <a:ext cx="1991496" cy="95410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Determine Specs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1CCBE-FCB0-4889-823B-959D9BA9D474}"/>
              </a:ext>
            </a:extLst>
          </p:cNvPr>
          <p:cNvSpPr txBox="1"/>
          <p:nvPr/>
        </p:nvSpPr>
        <p:spPr>
          <a:xfrm rot="2700000">
            <a:off x="4040100" y="2885758"/>
            <a:ext cx="2228333" cy="95410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cs typeface="Arial"/>
              </a:rPr>
              <a:t>Rapid Prototyping</a:t>
            </a:r>
            <a:endParaRPr lang="en-US" sz="2800" b="1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B1756-F100-4194-A7A1-35646E9EFD83}"/>
              </a:ext>
            </a:extLst>
          </p:cNvPr>
          <p:cNvSpPr txBox="1"/>
          <p:nvPr/>
        </p:nvSpPr>
        <p:spPr>
          <a:xfrm rot="2700000">
            <a:off x="6624875" y="2805664"/>
            <a:ext cx="1991496" cy="95410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cs typeface="Arial"/>
              </a:rPr>
              <a:t>Failure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C619A5-594E-41FD-AE1A-422F6BD063F5}"/>
              </a:ext>
            </a:extLst>
          </p:cNvPr>
          <p:cNvSpPr txBox="1"/>
          <p:nvPr/>
        </p:nvSpPr>
        <p:spPr>
          <a:xfrm rot="2700000">
            <a:off x="9075631" y="2805664"/>
            <a:ext cx="1991496" cy="95410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Torque Analysis</a:t>
            </a:r>
            <a:endParaRPr lang="en-US" sz="2800" b="1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6802909D-ADFD-4F7B-ABDE-8F8980850DF1}"/>
              </a:ext>
            </a:extLst>
          </p:cNvPr>
          <p:cNvSpPr txBox="1">
            <a:spLocks/>
          </p:cNvSpPr>
          <p:nvPr/>
        </p:nvSpPr>
        <p:spPr>
          <a:xfrm>
            <a:off x="10638747" y="5581569"/>
            <a:ext cx="2134194" cy="26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09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A549-9DCE-4437-8107-8D922691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59D9D-2E77-4BB7-B43B-0A9CF773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>
                <a:latin typeface="Arial"/>
                <a:cs typeface="Arial"/>
              </a:rPr>
              <a:t>Showcase, A. P. (2021, August 6). 2020 RE-RASSOR ARM. Florida Space Institute. Retrieved September 13, 2021, from </a:t>
            </a:r>
            <a:r>
              <a:rPr lang="en-US" sz="200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https://fsi.ucf.edu/2020re-rassorarm/</a:t>
            </a:r>
            <a:r>
              <a:rPr lang="en-US" sz="2000">
                <a:latin typeface="Arial"/>
                <a:cs typeface="Arial"/>
              </a:rPr>
              <a:t>. </a:t>
            </a:r>
          </a:p>
          <a:p>
            <a:pPr>
              <a:buNone/>
            </a:pPr>
            <a:r>
              <a:rPr lang="en-US" sz="2000">
                <a:latin typeface="Arial"/>
                <a:cs typeface="Arial"/>
              </a:rPr>
              <a:t>Showcase, A. P. (2021, August 6). 2020 RE-RASSOR Gold team. Florida Space Institute. Retrieved September 13, 2021, from </a:t>
            </a:r>
            <a:r>
              <a:rPr lang="en-US" sz="200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https://fsi.ucf.edu/2020goldteam/</a:t>
            </a:r>
            <a:r>
              <a:rPr lang="en-US" sz="200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5B83A-5238-438D-9EFD-816ABA8FB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B524B7-45BA-457E-91E0-DC0E84477E4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6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F00EE-7E28-43B2-9371-529761A8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176BD-56EA-430C-901A-7BA6CB70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9865-C980-4660-9FCF-A367977B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C3914D-DF16-4CEA-89BB-5E033FE1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549147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930D6-7431-48B5-A114-B4515F60F9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5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"/>
          <p:cNvSpPr txBox="1">
            <a:spLocks noGrp="1"/>
          </p:cNvSpPr>
          <p:nvPr>
            <p:ph type="title"/>
          </p:nvPr>
        </p:nvSpPr>
        <p:spPr>
          <a:xfrm>
            <a:off x="838200" y="302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Sponsor and Advisor</a:t>
            </a:r>
          </a:p>
        </p:txBody>
      </p:sp>
      <p:sp>
        <p:nvSpPr>
          <p:cNvPr id="360" name="Google Shape;360;p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62" name="Google Shape;362;p3"/>
          <p:cNvSpPr txBox="1"/>
          <p:nvPr/>
        </p:nvSpPr>
        <p:spPr>
          <a:xfrm>
            <a:off x="2782682" y="4029557"/>
            <a:ext cx="2532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latin typeface="Calibri"/>
                <a:ea typeface="Calibri"/>
                <a:cs typeface="Calibri"/>
                <a:sym typeface="Calibri"/>
              </a:rPr>
              <a:t>Engineering Mentor</a:t>
            </a:r>
            <a:endParaRPr lang="en-US"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Mike Conroy</a:t>
            </a:r>
            <a:endParaRPr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Florida Space Institute</a:t>
            </a:r>
            <a:endParaRPr/>
          </a:p>
        </p:txBody>
      </p:sp>
      <p:sp>
        <p:nvSpPr>
          <p:cNvPr id="363" name="Google Shape;363;p3"/>
          <p:cNvSpPr txBox="1"/>
          <p:nvPr/>
        </p:nvSpPr>
        <p:spPr>
          <a:xfrm>
            <a:off x="7312316" y="4029557"/>
            <a:ext cx="2097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latin typeface="Calibri"/>
                <a:ea typeface="Calibri"/>
                <a:cs typeface="Calibri"/>
                <a:sym typeface="Calibri"/>
              </a:rPr>
              <a:t>Academic Advisor</a:t>
            </a:r>
            <a:endParaRPr lang="en-US"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Dr. Patrick Hollis</a:t>
            </a:r>
            <a:endParaRPr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FAMU-FSU College of Engineering</a:t>
            </a:r>
            <a:endParaRPr/>
          </a:p>
        </p:txBody>
      </p:sp>
      <p:pic>
        <p:nvPicPr>
          <p:cNvPr id="364" name="Google Shape;364;p3"/>
          <p:cNvPicPr preferRelativeResize="0"/>
          <p:nvPr/>
        </p:nvPicPr>
        <p:blipFill rotWithShape="1">
          <a:blip r:embed="rId3">
            <a:alphaModFix/>
          </a:blip>
          <a:srcRect l="6338" r="6347"/>
          <a:stretch/>
        </p:blipFill>
        <p:spPr>
          <a:xfrm>
            <a:off x="7312325" y="1627838"/>
            <a:ext cx="2097000" cy="24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150" y="1627838"/>
            <a:ext cx="2377639" cy="24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2;p2">
            <a:extLst>
              <a:ext uri="{FF2B5EF4-FFF2-40B4-BE49-F238E27FC236}">
                <a16:creationId xmlns:a16="http://schemas.microsoft.com/office/drawing/2014/main" id="{8A27ED56-B62B-4871-9181-BED29C4D29AA}"/>
              </a:ext>
            </a:extLst>
          </p:cNvPr>
          <p:cNvSpPr txBox="1">
            <a:spLocks/>
          </p:cNvSpPr>
          <p:nvPr/>
        </p:nvSpPr>
        <p:spPr>
          <a:xfrm>
            <a:off x="10331821" y="5518868"/>
            <a:ext cx="2043957" cy="3121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718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Embodiment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9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A8E0CF-793B-42F9-B10B-D48BA37F31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61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24779-41DE-4FEE-A525-9211EE4BC37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9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DE80C2-44A3-4709-913C-B31FE3ACEF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5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4D6-048D-4528-BD47-CB9706C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B640-4190-46B1-9229-98082B97D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DA099-EEF7-4C13-B5E9-FC74F59B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1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353064-A180-46FD-86F0-B0FED17F8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4AB04B-FE27-4A74-B584-A0055C7D0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304C1-515F-4393-99A4-9D18F01C54A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13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 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85D87-E21C-4C4E-8321-EFBB5D6D76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Don’t make these start earlier test earlier and so 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83FE-C28C-40FE-889A-A57FE3099E8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74" y="323372"/>
            <a:ext cx="3928998" cy="13255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Project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80DB75-6D13-4AC6-B004-DAB4E3F078F0}"/>
              </a:ext>
            </a:extLst>
          </p:cNvPr>
          <p:cNvSpPr/>
          <p:nvPr/>
        </p:nvSpPr>
        <p:spPr>
          <a:xfrm>
            <a:off x="368168" y="2005686"/>
            <a:ext cx="11443191" cy="3532669"/>
          </a:xfrm>
          <a:prstGeom prst="roundRect">
            <a:avLst/>
          </a:prstGeom>
          <a:solidFill>
            <a:srgbClr val="B7B09C">
              <a:alpha val="6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3B307BC-B7A0-4C83-8109-7F045B175C57}"/>
              </a:ext>
            </a:extLst>
          </p:cNvPr>
          <p:cNvSpPr txBox="1"/>
          <p:nvPr/>
        </p:nvSpPr>
        <p:spPr>
          <a:xfrm>
            <a:off x="670882" y="2102329"/>
            <a:ext cx="10843783" cy="31085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00000"/>
                </a:solidFill>
                <a:cs typeface="Calibri"/>
              </a:rPr>
              <a:t>Florida Space Institute in collaboration with NASA's Swamp Works has asked us to improve the RE-RASSOR</a:t>
            </a:r>
          </a:p>
          <a:p>
            <a:endParaRPr lang="en-US" sz="2800">
              <a:solidFill>
                <a:srgbClr val="000000"/>
              </a:solidFill>
              <a:cs typeface="Calibri"/>
            </a:endParaRPr>
          </a:p>
          <a:p>
            <a:r>
              <a:rPr lang="en-US" sz="2800">
                <a:solidFill>
                  <a:srgbClr val="000000"/>
                </a:solidFill>
                <a:cs typeface="Calibri"/>
              </a:rPr>
              <a:t>RE-RASSOR is an educational, mainly 3D printed, open-source platform</a:t>
            </a:r>
          </a:p>
          <a:p>
            <a:endParaRPr lang="en-US" sz="2800">
              <a:solidFill>
                <a:srgbClr val="000000"/>
              </a:solidFill>
              <a:cs typeface="Calibri"/>
            </a:endParaRPr>
          </a:p>
          <a:p>
            <a:r>
              <a:rPr lang="en-US" sz="2800">
                <a:solidFill>
                  <a:srgbClr val="000000"/>
                </a:solidFill>
                <a:cs typeface="Calibri"/>
              </a:rPr>
              <a:t>The solution we produce will be deployed on the educational version, and some ideas may be used by NASA on the full size RASSOR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F57CFF-C9FF-4125-89BB-B3D60334D247}"/>
              </a:ext>
            </a:extLst>
          </p:cNvPr>
          <p:cNvSpPr/>
          <p:nvPr/>
        </p:nvSpPr>
        <p:spPr>
          <a:xfrm>
            <a:off x="4365473" y="132872"/>
            <a:ext cx="7432108" cy="1715267"/>
          </a:xfrm>
          <a:prstGeom prst="roundRect">
            <a:avLst/>
          </a:prstGeom>
          <a:solidFill>
            <a:srgbClr val="EE2737">
              <a:alpha val="54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000">
              <a:latin typeface="Arial"/>
              <a:cs typeface="Calibri"/>
            </a:endParaRPr>
          </a:p>
        </p:txBody>
      </p:sp>
      <p:pic>
        <p:nvPicPr>
          <p:cNvPr id="15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C370417-F551-4EE5-B33A-5F9DB429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726" y="322736"/>
            <a:ext cx="2743200" cy="1455420"/>
          </a:xfrm>
          <a:prstGeom prst="rect">
            <a:avLst/>
          </a:prstGeom>
        </p:spPr>
      </p:pic>
      <p:pic>
        <p:nvPicPr>
          <p:cNvPr id="17" name="Picture 6" descr="Logo&#10;&#10;Description automatically generated">
            <a:extLst>
              <a:ext uri="{FF2B5EF4-FFF2-40B4-BE49-F238E27FC236}">
                <a16:creationId xmlns:a16="http://schemas.microsoft.com/office/drawing/2014/main" id="{E0B547CA-4286-4959-983F-254F351F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880" y="246748"/>
            <a:ext cx="2696574" cy="1486553"/>
          </a:xfrm>
          <a:prstGeom prst="rect">
            <a:avLst/>
          </a:prstGeom>
        </p:spPr>
      </p:pic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67B7396D-591F-4830-B0D7-47083D85158F}"/>
              </a:ext>
            </a:extLst>
          </p:cNvPr>
          <p:cNvSpPr txBox="1">
            <a:spLocks/>
          </p:cNvSpPr>
          <p:nvPr/>
        </p:nvSpPr>
        <p:spPr>
          <a:xfrm>
            <a:off x="10492686" y="5473906"/>
            <a:ext cx="2043957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</a:t>
            </a:r>
            <a:r>
              <a:rPr lang="en-US" sz="1400" dirty="0">
                <a:latin typeface="Arial"/>
                <a:cs typeface="Calibri"/>
              </a:rPr>
              <a:t>Cantarero</a:t>
            </a:r>
            <a:endParaRPr lang="en-US" dirty="0">
              <a:latin typeface="Arial"/>
            </a:endParaRP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69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Questions (be sure to design your own)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F0AD-2E49-4689-9F22-12503BB1585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DA5284-3C57-4B4A-AC32-024C7F15A37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31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85D9C9-EB9F-4AC6-8C5E-A597CA5AFE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2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4F812F-60D5-4223-A076-1611052CDAC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64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5DADE-C5E6-44A8-9659-3741FC9A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 </a:t>
            </a:r>
          </a:p>
        </p:txBody>
      </p:sp>
      <p:sp>
        <p:nvSpPr>
          <p:cNvPr id="73" name="Footer Placeholder 72">
            <a:extLst>
              <a:ext uri="{FF2B5EF4-FFF2-40B4-BE49-F238E27FC236}">
                <a16:creationId xmlns:a16="http://schemas.microsoft.com/office/drawing/2014/main" id="{5CF771BE-9E3D-4406-9155-8F9291F31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FB8BE518-CD4A-4C16-8306-B7E403706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F43613-0FAD-4C28-BFCA-EE459F2A1761}"/>
              </a:ext>
            </a:extLst>
          </p:cNvPr>
          <p:cNvGrpSpPr/>
          <p:nvPr/>
        </p:nvGrpSpPr>
        <p:grpSpPr>
          <a:xfrm>
            <a:off x="2046018" y="1422597"/>
            <a:ext cx="8099964" cy="4446111"/>
            <a:chOff x="2046018" y="1422597"/>
            <a:chExt cx="8099964" cy="44461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F69600-CC0C-44C6-A3EF-6489030819D0}"/>
                </a:ext>
              </a:extLst>
            </p:cNvPr>
            <p:cNvGrpSpPr/>
            <p:nvPr/>
          </p:nvGrpSpPr>
          <p:grpSpPr>
            <a:xfrm>
              <a:off x="2046018" y="1422597"/>
              <a:ext cx="5244372" cy="4446111"/>
              <a:chOff x="2046018" y="1422597"/>
              <a:chExt cx="5244372" cy="444611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7AFEBF3-7391-4E6B-8FBC-196967B69876}"/>
                  </a:ext>
                </a:extLst>
              </p:cNvPr>
              <p:cNvGrpSpPr/>
              <p:nvPr/>
            </p:nvGrpSpPr>
            <p:grpSpPr>
              <a:xfrm>
                <a:off x="2046018" y="2959059"/>
                <a:ext cx="2347100" cy="1376065"/>
                <a:chOff x="2046018" y="2959059"/>
                <a:chExt cx="2347100" cy="137606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507A4B7-373C-472A-BA50-205D7FD3AAB6}"/>
                    </a:ext>
                  </a:extLst>
                </p:cNvPr>
                <p:cNvSpPr txBox="1"/>
                <p:nvPr/>
              </p:nvSpPr>
              <p:spPr>
                <a:xfrm>
                  <a:off x="2046018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2239 C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60477B1-3F28-4C4D-A24C-B6691E303293}"/>
                    </a:ext>
                  </a:extLst>
                </p:cNvPr>
                <p:cNvSpPr txBox="1"/>
                <p:nvPr/>
              </p:nvSpPr>
              <p:spPr>
                <a:xfrm>
                  <a:off x="2960418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2239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0 207 180</a:t>
                  </a:r>
                </a:p>
                <a:p>
                  <a:r>
                    <a:rPr lang="en-US" sz="1200"/>
                    <a:t>Hex/HTML #00CFB4</a:t>
                  </a:r>
                </a:p>
                <a:p>
                  <a:r>
                    <a:rPr lang="en-US" sz="1200"/>
                    <a:t>CMYK 59 0 39 0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423081E-8D77-4D99-8743-D64BF6F2C16E}"/>
                    </a:ext>
                  </a:extLst>
                </p:cNvPr>
                <p:cNvSpPr/>
                <p:nvPr/>
              </p:nvSpPr>
              <p:spPr>
                <a:xfrm>
                  <a:off x="2046018" y="2959059"/>
                  <a:ext cx="914400" cy="9144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040F0-3069-4651-9EB0-6A94BFF654DF}"/>
                  </a:ext>
                </a:extLst>
              </p:cNvPr>
              <p:cNvGrpSpPr/>
              <p:nvPr/>
            </p:nvGrpSpPr>
            <p:grpSpPr>
              <a:xfrm>
                <a:off x="2046018" y="4485077"/>
                <a:ext cx="2375955" cy="1383631"/>
                <a:chOff x="2046018" y="4485077"/>
                <a:chExt cx="2375955" cy="1383631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948BA8D-0B33-4473-8D9F-A0A2F85FACFB}"/>
                    </a:ext>
                  </a:extLst>
                </p:cNvPr>
                <p:cNvSpPr/>
                <p:nvPr/>
              </p:nvSpPr>
              <p:spPr>
                <a:xfrm>
                  <a:off x="2046018" y="4485077"/>
                  <a:ext cx="914400" cy="914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E8D1400-A2BC-4DF1-AC25-344042BB3060}"/>
                    </a:ext>
                  </a:extLst>
                </p:cNvPr>
                <p:cNvSpPr txBox="1"/>
                <p:nvPr/>
              </p:nvSpPr>
              <p:spPr>
                <a:xfrm>
                  <a:off x="2046019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2199 C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904EF68-C9C7-4E2B-9BF5-E30B244248D5}"/>
                    </a:ext>
                  </a:extLst>
                </p:cNvPr>
                <p:cNvSpPr txBox="1"/>
                <p:nvPr/>
              </p:nvSpPr>
              <p:spPr>
                <a:xfrm>
                  <a:off x="2960419" y="4492643"/>
                  <a:ext cx="146155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2199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0 187 220</a:t>
                  </a:r>
                </a:p>
                <a:p>
                  <a:r>
                    <a:rPr lang="en-US" sz="1200"/>
                    <a:t>Hex/HTML #00BBDC</a:t>
                  </a:r>
                </a:p>
                <a:p>
                  <a:r>
                    <a:rPr lang="en-US" sz="1200"/>
                    <a:t>CMYK 77 0 16 0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B08F2E2-904C-4FD8-A041-ED20CE32F6F6}"/>
                  </a:ext>
                </a:extLst>
              </p:cNvPr>
              <p:cNvGrpSpPr/>
              <p:nvPr/>
            </p:nvGrpSpPr>
            <p:grpSpPr>
              <a:xfrm>
                <a:off x="4930465" y="1430163"/>
                <a:ext cx="2340689" cy="1376065"/>
                <a:chOff x="4930465" y="1430163"/>
                <a:chExt cx="2340689" cy="1376065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685FF96-3B1D-4998-AC3B-AA04B5D9058B}"/>
                    </a:ext>
                  </a:extLst>
                </p:cNvPr>
                <p:cNvSpPr/>
                <p:nvPr/>
              </p:nvSpPr>
              <p:spPr>
                <a:xfrm>
                  <a:off x="4930465" y="1430163"/>
                  <a:ext cx="914400" cy="914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3F47E2-C84F-4E02-B0F0-DFE73D88BF15}"/>
                    </a:ext>
                  </a:extLst>
                </p:cNvPr>
                <p:cNvSpPr txBox="1"/>
                <p:nvPr/>
              </p:nvSpPr>
              <p:spPr>
                <a:xfrm>
                  <a:off x="4930466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1788 C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B3ED10C-4884-4F85-AECF-BCF8974457DC}"/>
                    </a:ext>
                  </a:extLst>
                </p:cNvPr>
                <p:cNvSpPr txBox="1"/>
                <p:nvPr/>
              </p:nvSpPr>
              <p:spPr>
                <a:xfrm>
                  <a:off x="5844866" y="1430163"/>
                  <a:ext cx="1426288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1788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238 39 55</a:t>
                  </a:r>
                </a:p>
                <a:p>
                  <a:r>
                    <a:rPr lang="en-US" sz="1200"/>
                    <a:t>Hex/HTML #EE2737</a:t>
                  </a:r>
                </a:p>
                <a:p>
                  <a:r>
                    <a:rPr lang="en-US" sz="1200"/>
                    <a:t>CMYK 0 88 82 0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9ADA571-1230-4188-AF5E-D9A52A037060}"/>
                  </a:ext>
                </a:extLst>
              </p:cNvPr>
              <p:cNvGrpSpPr/>
              <p:nvPr/>
            </p:nvGrpSpPr>
            <p:grpSpPr>
              <a:xfrm>
                <a:off x="4922449" y="2954594"/>
                <a:ext cx="2355116" cy="1380530"/>
                <a:chOff x="4922449" y="2954594"/>
                <a:chExt cx="2355116" cy="138053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D725DC4-8726-4DB4-9A34-B6B0A8B7FEA7}"/>
                    </a:ext>
                  </a:extLst>
                </p:cNvPr>
                <p:cNvSpPr/>
                <p:nvPr/>
              </p:nvSpPr>
              <p:spPr>
                <a:xfrm>
                  <a:off x="4932602" y="2954594"/>
                  <a:ext cx="914400" cy="914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6ABF4C-FD47-44CB-A569-AE471CE23602}"/>
                    </a:ext>
                  </a:extLst>
                </p:cNvPr>
                <p:cNvSpPr txBox="1"/>
                <p:nvPr/>
              </p:nvSpPr>
              <p:spPr>
                <a:xfrm>
                  <a:off x="4922449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647 C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C1BDC93-1B13-44FD-BE73-3085102200D1}"/>
                    </a:ext>
                  </a:extLst>
                </p:cNvPr>
                <p:cNvSpPr txBox="1"/>
                <p:nvPr/>
              </p:nvSpPr>
              <p:spPr>
                <a:xfrm>
                  <a:off x="5844865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647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35 97 146</a:t>
                  </a:r>
                </a:p>
                <a:p>
                  <a:r>
                    <a:rPr lang="en-US" sz="1200"/>
                    <a:t>Hex/HTML #236192</a:t>
                  </a:r>
                </a:p>
                <a:p>
                  <a:r>
                    <a:rPr lang="en-US" sz="1200"/>
                    <a:t>CMYK 96 54 5 27</a:t>
                  </a: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582B1FB-49EB-49A5-B37B-428385130351}"/>
                  </a:ext>
                </a:extLst>
              </p:cNvPr>
              <p:cNvGrpSpPr/>
              <p:nvPr/>
            </p:nvGrpSpPr>
            <p:grpSpPr>
              <a:xfrm>
                <a:off x="2046019" y="1422597"/>
                <a:ext cx="2374351" cy="1383631"/>
                <a:chOff x="2046019" y="1422597"/>
                <a:chExt cx="2374351" cy="1383631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BFE46C-9C88-4369-9C30-D016C1770137}"/>
                    </a:ext>
                  </a:extLst>
                </p:cNvPr>
                <p:cNvSpPr txBox="1"/>
                <p:nvPr/>
              </p:nvSpPr>
              <p:spPr>
                <a:xfrm>
                  <a:off x="2046019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2299 C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6F204A8-E94B-4337-99A1-117C458DCDEB}"/>
                    </a:ext>
                  </a:extLst>
                </p:cNvPr>
                <p:cNvSpPr txBox="1"/>
                <p:nvPr/>
              </p:nvSpPr>
              <p:spPr>
                <a:xfrm>
                  <a:off x="2960419" y="1430163"/>
                  <a:ext cx="1459951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2299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164 210 51</a:t>
                  </a:r>
                </a:p>
                <a:p>
                  <a:r>
                    <a:rPr lang="en-US" sz="1200"/>
                    <a:t>Hex/HTML #A4D233</a:t>
                  </a:r>
                </a:p>
                <a:p>
                  <a:r>
                    <a:rPr lang="en-US" sz="1200"/>
                    <a:t>CMYK 41 0 84 0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0A7C94-E2FE-4FAA-B5EA-528BCB69FCEE}"/>
                    </a:ext>
                  </a:extLst>
                </p:cNvPr>
                <p:cNvSpPr/>
                <p:nvPr/>
              </p:nvSpPr>
              <p:spPr>
                <a:xfrm>
                  <a:off x="2048884" y="1422597"/>
                  <a:ext cx="914400" cy="9144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FF09F9-675B-4CB5-8C79-C846F1D4C0DC}"/>
                  </a:ext>
                </a:extLst>
              </p:cNvPr>
              <p:cNvGrpSpPr/>
              <p:nvPr/>
            </p:nvGrpSpPr>
            <p:grpSpPr>
              <a:xfrm>
                <a:off x="4930465" y="4488178"/>
                <a:ext cx="2359925" cy="1380530"/>
                <a:chOff x="4930465" y="4488178"/>
                <a:chExt cx="2359925" cy="138053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F07FEE4-E374-4DF2-91EF-2236DBCD0855}"/>
                    </a:ext>
                  </a:extLst>
                </p:cNvPr>
                <p:cNvSpPr/>
                <p:nvPr/>
              </p:nvSpPr>
              <p:spPr>
                <a:xfrm>
                  <a:off x="4930465" y="4488178"/>
                  <a:ext cx="914400" cy="9144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64BC5A-B839-4CAE-800A-D126B27312D3}"/>
                    </a:ext>
                  </a:extLst>
                </p:cNvPr>
                <p:cNvSpPr txBox="1"/>
                <p:nvPr/>
              </p:nvSpPr>
              <p:spPr>
                <a:xfrm>
                  <a:off x="4930466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7535 C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E10EB8C-E2AB-410E-940F-AB830A4874B2}"/>
                    </a:ext>
                  </a:extLst>
                </p:cNvPr>
                <p:cNvSpPr txBox="1"/>
                <p:nvPr/>
              </p:nvSpPr>
              <p:spPr>
                <a:xfrm>
                  <a:off x="5844866" y="4492643"/>
                  <a:ext cx="144552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7535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183 176 156</a:t>
                  </a:r>
                </a:p>
                <a:p>
                  <a:r>
                    <a:rPr lang="en-US" sz="1200"/>
                    <a:t>Hex/HTML #B7B09C</a:t>
                  </a:r>
                </a:p>
                <a:p>
                  <a:r>
                    <a:rPr lang="en-US" sz="1200"/>
                    <a:t>CMYK 10 11 23 19</a:t>
                  </a: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B4928BA-FE7E-4B61-9D6A-75075734F576}"/>
                </a:ext>
              </a:extLst>
            </p:cNvPr>
            <p:cNvGrpSpPr/>
            <p:nvPr/>
          </p:nvGrpSpPr>
          <p:grpSpPr>
            <a:xfrm>
              <a:off x="7798881" y="1430163"/>
              <a:ext cx="2347101" cy="4253879"/>
              <a:chOff x="7798881" y="1430163"/>
              <a:chExt cx="2347101" cy="425387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9EF938D-8840-44C4-BE34-EA59DAEF02A3}"/>
                  </a:ext>
                </a:extLst>
              </p:cNvPr>
              <p:cNvGrpSpPr/>
              <p:nvPr/>
            </p:nvGrpSpPr>
            <p:grpSpPr>
              <a:xfrm>
                <a:off x="7798882" y="1430163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8AF12C4-FA9D-4053-A06A-6565D21C24C1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4040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8C316E6-1CA0-41D0-B082-B734B407FD26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9464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Dk Gray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8F47139-BCC8-4E75-B863-E71790305572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75%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64 64 64</a:t>
                  </a:r>
                </a:p>
                <a:p>
                  <a:r>
                    <a:rPr lang="en-US" sz="1200"/>
                    <a:t>Hex/HTML #404040</a:t>
                  </a:r>
                </a:p>
                <a:p>
                  <a:r>
                    <a:rPr lang="en-US" sz="1200"/>
                    <a:t>CMYK 0 0 0 75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2C29DF3-49DE-4038-936B-C7481588CD0A}"/>
                  </a:ext>
                </a:extLst>
              </p:cNvPr>
              <p:cNvGrpSpPr/>
              <p:nvPr/>
            </p:nvGrpSpPr>
            <p:grpSpPr>
              <a:xfrm>
                <a:off x="7798881" y="2959059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99354E6-6AE5-45DB-B60D-DBC02D1DB703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D3153BC-EA2E-4FFC-8A3A-EB3C0EAA8057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99296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Md Gray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FC0EBE8-004D-46A1-B438-5D9832D758A8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50%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128 128 128</a:t>
                  </a:r>
                </a:p>
                <a:p>
                  <a:r>
                    <a:rPr lang="en-US" sz="1200"/>
                    <a:t>Hex/HTML #808080</a:t>
                  </a:r>
                </a:p>
                <a:p>
                  <a:r>
                    <a:rPr lang="en-US" sz="1200"/>
                    <a:t>CMYK 0 0 0 50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020ECEC-7D77-4B66-A826-72C3EC5FECE9}"/>
                  </a:ext>
                </a:extLst>
              </p:cNvPr>
              <p:cNvGrpSpPr/>
              <p:nvPr/>
            </p:nvGrpSpPr>
            <p:grpSpPr>
              <a:xfrm>
                <a:off x="7798882" y="4492643"/>
                <a:ext cx="2251882" cy="1191399"/>
                <a:chOff x="3006671" y="3697398"/>
                <a:chExt cx="2251882" cy="1191399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AE5BBA-09CE-4B6D-A4AC-368346CAD898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E822B50-1DD8-4F5C-8DE0-BADA15DEF32B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89389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Lt Gray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8F42CEE-D9E5-46B8-9316-3AB9E62A03B0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337482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25%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191 191 191</a:t>
                  </a:r>
                </a:p>
                <a:p>
                  <a:r>
                    <a:rPr lang="en-US" sz="1200"/>
                    <a:t>Hex/HTML #</a:t>
                  </a:r>
                  <a:r>
                    <a:rPr lang="en-US" sz="1200" err="1"/>
                    <a:t>bfbfbf</a:t>
                  </a:r>
                  <a:endParaRPr lang="en-US" sz="1200"/>
                </a:p>
                <a:p>
                  <a:r>
                    <a:rPr lang="en-US" sz="1200"/>
                    <a:t>CMYK 0 0 0 25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0557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5DADE-C5E6-44A8-9659-3741FC9A5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PowerPoint Color Theme 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E2E8D844-A2D6-4E0A-8C41-8A3370F6B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A4490CB1-F2FE-4085-80E3-F21A97BE0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D2272F8-777E-46EA-B1DE-537D539D8186}"/>
              </a:ext>
            </a:extLst>
          </p:cNvPr>
          <p:cNvGrpSpPr/>
          <p:nvPr/>
        </p:nvGrpSpPr>
        <p:grpSpPr>
          <a:xfrm>
            <a:off x="644258" y="1362076"/>
            <a:ext cx="11016025" cy="4361854"/>
            <a:chOff x="644258" y="1362076"/>
            <a:chExt cx="11016025" cy="436185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F038A-316B-41B0-9818-B70F3F8E7DFF}"/>
                </a:ext>
              </a:extLst>
            </p:cNvPr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1B6679C-2515-4112-8B52-DD081B669B83}"/>
                  </a:ext>
                </a:extLst>
              </p:cNvPr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DA2D957-A3AB-4BBF-9906-6E38C746DAC4}"/>
                    </a:ext>
                  </a:extLst>
                </p:cNvPr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F07FEE4-E374-4DF2-91EF-2236DBCD0855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73F47E2-C84F-4E02-B0F0-DFE73D88BF15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B3ED10C-4884-4F85-AECF-BCF8974457DC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037D89-66A2-4ACC-BFEF-0B38B0A4EDF8}"/>
                    </a:ext>
                  </a:extLst>
                </p:cNvPr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40A7C94-E2FE-4FAA-B5EA-528BCB69FCEE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764BC5A-B839-4CAE-800A-D126B27312D3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EE10EB8C-E2AB-410E-940F-AB830A4874B2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CB873F3-7053-4FA8-8E89-C29C65E4F95F}"/>
                    </a:ext>
                  </a:extLst>
                </p:cNvPr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685FF96-3B1D-4998-AC3B-AA04B5D9058B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507A4B7-373C-472A-BA50-205D7FD3AAB6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60477B1-3F28-4C4D-A24C-B6691E303293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96BF6A-B70A-4532-B25B-1EB6D38D530F}"/>
                  </a:ext>
                </a:extLst>
              </p:cNvPr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B431BDF4-5AC6-475B-83FA-0441EA7EC9D3}"/>
                    </a:ext>
                  </a:extLst>
                </p:cNvPr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3423081E-8D77-4D99-8743-D64BF6F2C16E}"/>
                      </a:ext>
                    </a:extLst>
                  </p:cNvPr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E8D1400-A2BC-4DF1-AC25-344042BB3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904EF68-C9C7-4E2B-9BF5-E30B244248D5}"/>
                      </a:ext>
                    </a:extLst>
                  </p:cNvPr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989EB16-4418-489B-95FC-BE47DE4E6508}"/>
                    </a:ext>
                  </a:extLst>
                </p:cNvPr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7D725DC4-8726-4DB4-9A34-B6B0A8B7FEA7}"/>
                      </a:ext>
                    </a:extLst>
                  </p:cNvPr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C6ABF4C-FD47-44CB-A569-AE471CE23602}"/>
                      </a:ext>
                    </a:extLst>
                  </p:cNvPr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BC1BDC93-1B13-44FD-BE73-3085102200D1}"/>
                      </a:ext>
                    </a:extLst>
                  </p:cNvPr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28DFE2F-29F8-4F8C-B6BE-55DE285FD3BE}"/>
                    </a:ext>
                  </a:extLst>
                </p:cNvPr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5948BA8D-0B33-4473-8D9F-A0A2F85FACFB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8BFE46C-9C88-4369-9C30-D016C1770137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6F204A8-E94B-4337-99A1-117C458DCDEB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3C2E642-9FCB-451E-B2FA-2C2FB4939ECF}"/>
                </a:ext>
              </a:extLst>
            </p:cNvPr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C29171E-09A1-46C2-9F50-232407039B53}"/>
                  </a:ext>
                </a:extLst>
              </p:cNvPr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9842FBB-C4D1-40D1-8FFE-D0F32C67ADC1}"/>
                    </a:ext>
                  </a:extLst>
                </p:cNvPr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1AF0D396-3767-4C5B-9C83-78EB6D1BF06E}"/>
                      </a:ext>
                    </a:extLst>
                  </p:cNvPr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416CBE0-B778-44C2-BA1E-F9196A364B0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8B92B63-6A91-480E-B58D-321A0875A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72DA98B2-A120-45F6-9BD4-C75B17C84751}"/>
                    </a:ext>
                  </a:extLst>
                </p:cNvPr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9E95C53B-0139-48AE-8CC8-1C65C9558E13}"/>
                      </a:ext>
                    </a:extLst>
                  </p:cNvPr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9FCEF6A-E0F0-4E7A-BD6F-34CB1B6B7323}"/>
                      </a:ext>
                    </a:extLst>
                  </p:cNvPr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2456045A-3C4E-4777-A101-6B5DCAA97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8B08390-8F0D-475C-8BF9-4953453B7EAD}"/>
                  </a:ext>
                </a:extLst>
              </p:cNvPr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2749D02B-EC47-4209-909E-1FC848759C5D}"/>
                    </a:ext>
                  </a:extLst>
                </p:cNvPr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7D839CB5-1ED7-4865-899F-54E531DF494C}"/>
                      </a:ext>
                    </a:extLst>
                  </p:cNvPr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38FD2D5-D4F6-4D4C-A8F5-6755D16F6D61}"/>
                      </a:ext>
                    </a:extLst>
                  </p:cNvPr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2E7346F-9C5B-4A48-8584-FF1754064EF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1832DDE5-2024-44EA-B34D-B94EFB62032E}"/>
                    </a:ext>
                  </a:extLst>
                </p:cNvPr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4BF44AA-A22B-4F11-A0E0-9F026BF1AC3B}"/>
                      </a:ext>
                    </a:extLst>
                  </p:cNvPr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A505B704-C13B-4142-B7C8-E16221E0E04A}"/>
                      </a:ext>
                    </a:extLst>
                  </p:cNvPr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09AAEB4-7499-48D3-B1E0-2ED2DA0D98D1}"/>
                      </a:ext>
                    </a:extLst>
                  </p:cNvPr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413796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151B-63D6-4F1A-B72C-E1978199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4423-E48A-4B9F-B4DD-80E0C9B93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4E88CF-B3A5-4B84-A8E3-7B20DA3B90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58ED3B-EF23-4CFB-A94C-1C055CED81DF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FA4281-5FBD-475E-9755-0794ED03884F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F2BDB5-510B-46FE-8509-2842B4CF0A90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B4128C-AF05-4C9B-B192-66049372B410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B56033-65EB-422E-AAA5-A10F20822DFC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784F10-F6DC-49DE-9608-B2CCBC2D077F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B6BEAD-7BC1-4C92-89BD-DCE932B6F86C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F20354-0C12-4D4E-828C-C43823F9937F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C34EC5-EF11-48D6-A8A0-0BDB0C4B9273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396EDC-63F3-4954-9793-961747952B57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926ABE-1882-44F3-BD0C-6D6D3180483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0FF1CA-FDC8-4D51-9F51-3EC61FED9DF9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577E75-A113-4FEB-8839-3057A2867518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437EC3-9618-4898-A290-B24E39ADCE9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AC4E35-1567-4DB6-83B5-E04E9FBA90C5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152714-3A00-4D39-850C-956FACB77701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26B85-B71C-4774-9153-970FDF4BB04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8BD96B-3390-48EE-A2D3-214DD4E0C65E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6861B1-F024-4BE8-9DE1-5559B030EC20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9386E4-68E7-4C7F-8E63-77D56A70F78C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989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151B-63D6-4F1A-B72C-E1978199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4423-E48A-4B9F-B4DD-80E0C9B93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5DEFF1-93B5-47BF-9D5B-C53EF8A3BCAF}"/>
              </a:ext>
            </a:extLst>
          </p:cNvPr>
          <p:cNvGrpSpPr>
            <a:grpSpLocks noChangeAspect="1"/>
          </p:cNvGrpSpPr>
          <p:nvPr/>
        </p:nvGrpSpPr>
        <p:grpSpPr>
          <a:xfrm>
            <a:off x="114300" y="114300"/>
            <a:ext cx="11943588" cy="5676900"/>
            <a:chOff x="3491948" y="597673"/>
            <a:chExt cx="2743200" cy="2743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FC15B-CBB8-4AB2-9A3C-B6FA4E286606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6421DE-4DA6-4A2B-9217-0DFEC19DE9EE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B918C10-2C39-41F3-968F-8E6C21A1DF87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8F4492-FD1D-4D8D-832D-D825CEBE3CB9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F23FF9-8EEA-49D4-9BE3-6D371CFCE003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F821134-63E5-4F10-8E53-DC1D4F0BC3DB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094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DAB040-82BB-4C07-AB58-12A58C2FE30E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4019519" y="-1594182"/>
            <a:ext cx="5636968" cy="9130132"/>
            <a:chOff x="-5810250" y="-21419220"/>
            <a:chExt cx="19202400" cy="311019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3A64D9-9FEF-4091-8D61-6F6C142295E5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25E1705-29E1-4484-8EBE-BC8EA103B2D5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2CDA367-8E5F-4B46-A28B-0E2E8E5E4082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CD5E7E68-C826-4C97-B7EA-A20C292C2075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7B697E18-294B-4CE6-86FA-50B7EF7C2B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5" name="Group 14">
                        <a:extLst>
                          <a:ext uri="{FF2B5EF4-FFF2-40B4-BE49-F238E27FC236}">
                            <a16:creationId xmlns:a16="http://schemas.microsoft.com/office/drawing/2014/main" id="{3E06EF4E-440D-4C7A-8CED-E35D4A0FD10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9F02577F-AF7F-4197-83AE-E1AF179D3B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" name="Rectangle 17">
                          <a:extLst>
                            <a:ext uri="{FF2B5EF4-FFF2-40B4-BE49-F238E27FC236}">
                              <a16:creationId xmlns:a16="http://schemas.microsoft.com/office/drawing/2014/main" id="{27ED7E15-D313-4A0E-9B58-3D85B5CFD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3D42B215-85D0-4E26-A337-A466F4321E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B43B8FA4-04E1-48F8-B51D-FACB41D75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7416D7F-8CE6-4AF7-92AF-D2CA80433FD1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3887376-C755-4A24-81EB-68822090C284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77E38F-25C2-4129-A469-670660EAEC6A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ECD9E-999B-419F-8DD3-FB3565293BDA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748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CC5F72B-8829-4276-8F1F-834D4075317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14300"/>
            <a:ext cx="11887200" cy="5486400"/>
            <a:chOff x="114300" y="114300"/>
            <a:chExt cx="11887200" cy="5486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E474B80-254E-40D0-B8CC-DD128459D3D7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E499C0-96A6-448F-B676-3674CB98F249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6D56E4-2F31-4745-8236-9065EAC4676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E0A7171-EC9F-46A2-9060-2B978FE0F0EA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05A502-E97E-48B4-A139-DD4C8FA10E91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960D6B0-C5F9-455E-88CF-3333F9ECD2B3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97C9FEF-3008-4119-A068-576EE764694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47FFBBA-D22E-4446-973F-B6E54C64DEB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A065D1-ADE7-45BA-BC17-49A2C731574B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9C0F161-7433-4989-ACFC-C41A2D87C74E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1C6E0C-6BF6-4E3C-B9E6-B0D7A211F9B5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69290BB-055F-4C88-AC73-92FABE1B2BC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F0ED8E9-0D03-4272-A114-486F0B4DF493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7BD59DF-20BF-4907-AFF1-066885E5A3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85EA5CF-4F3C-4CFA-998C-A9002F3CBF4C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007C2DC-0464-482C-8023-F5C92F065D39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60D2832-8294-4523-B522-14255C326538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6117EFF-D262-419A-BD0B-A6A851964C68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B455174-833D-4C55-A8EB-D0C7814A99A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8197141-1B57-4E22-A4AF-C5B95857AF1D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DAA048C-DB9E-46A3-B2B4-E47732A51057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08F4D3-2441-4652-838C-79E2A2409611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2D6AEAC-F5C6-4900-A125-DAB2D3A1CF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7862937-6807-44F3-B5A7-BEC707D9A792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596B649-711C-4618-A80D-8D93502EA178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C3F7F29-A218-4EAF-8BE3-8EED1B906B76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D79D037-20F8-40C2-B02F-803BB143983A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952124E-F942-45C8-852E-61DFB1D50E56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AE8891D-B631-4E0B-B0CF-1C781337D730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8F534B-0E94-44F1-AD98-FBFF2583237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A96F57E-BBB5-45D3-ADD9-93D0390BA33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6D1F62B-697D-409D-B871-26CBE5DA7BF2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64DAA6C-CEFB-4707-9744-EDE38A8822E4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9675484-7CBF-4A69-B130-84EB49D68F1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B557117-2669-48D2-9B7F-B18BF7BF8A17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85C544B-71FA-409E-944D-5A9EB3307E3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0385839-4956-42E9-AE8A-B3E40436490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F366087-C4EC-4027-9D63-33C5D2E7DF33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03CBA04-51B9-49CF-BE7E-3F502F528A9F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972E385-3DA3-42D6-9BBE-5D15D907211E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B5E994C-93EB-4655-B1AC-C422A3F5CDEA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3669AC8-5895-4E42-BA31-C7E137F7054D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07EB713-EDA2-4451-A4DC-194BF5F1D28F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CFAD98F-D801-4F02-8346-1715AF6EB4FC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0462AC5-5585-4AB1-A210-357BE9E47107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54A86B3-E429-4310-8126-BE5B995D09C1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CDED177-9FC8-4CB5-B661-658F775D229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EE5F6D6-06E3-4CCA-8827-D733828043F5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02BDF6E-B374-4C23-BFAD-2240FABA8C8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F0F45BF-D64A-4806-AE89-D35AB2B46EA1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2EA11FE-B9D1-4064-9E9C-42F274DF4EC1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6A84F86-D7EC-4F88-9AE5-338BE0DDACF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ED158A-DA57-4454-A6CE-A71844BC03A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6156385-6F5A-4AC3-B64C-5C381F2FA87B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118C0BE-6B32-45E0-9E44-52D9CA8E248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0BD8B77-2AAA-499F-B99D-B3E585BE2425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9638F4F-785A-48D5-AFE4-8592F9884842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86E3372-A754-468C-A683-513E38F03C82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3E93825-1E0F-467B-A577-7D15658FFDBD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7F3E63D-4C8B-4205-9A24-9E7504F1ABD8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A07873A-914A-402D-8CBF-A8E1A19720E9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200101B-3F4C-4467-A864-A3F120402502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E8EEA91-6C7C-4C25-8045-E010FD0E3F60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75C3F11-96F8-4F4B-9792-D00AFA33CCE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CE51088-2BC3-47CA-BD66-32D786B93C8B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219C083-D12F-4FB9-8FDC-7E300019DA35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5FBEF30-0819-423B-8AC5-C9BAA968D355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1DB8CCC-7061-4F52-9F0A-E1CEB397E80A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5D7F8ED-4B87-4046-A6F8-D5599D58897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27D4DA6-73BE-4DE1-B033-BB9D4BC9F2D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C82C919-A56E-448D-A8E8-E5467BD054FD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2BFBA75-DE33-4DE5-9547-EF785DBAA7BA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DBB5837-D523-4E6F-A68E-68D42D89CCA3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8E3FC4F-A8E5-43EB-A3AA-3B6C3855AB08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905BF3D-6FD2-4032-B7C3-A040B4F9BB99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A12AB61-328A-4118-AC72-47A511E5A672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ED8E28C-C577-4E12-87DF-63B082574A3F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CE71FB9-DA13-45A9-990D-74F17F0AD15D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ADDD992-623F-41B1-8A25-4CB8E05908A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E3127D3-8DDF-48E4-AF59-0966DEB0861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C7F650D-3ECE-4CF8-B9AF-3EFC5B0F4D2B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F7B1816-58C6-4017-883B-7ED413FC553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DF027D1-D3D3-4E27-8C6F-AD07E7E0F8D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32C1CBD-1576-4294-B466-7E7752F84E15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862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3388a7c88_0_8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80E47C-8F26-49BD-95BD-B9481E21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266" y="1504811"/>
            <a:ext cx="6532788" cy="3630938"/>
          </a:xfrm>
          <a:prstGeom prst="rect">
            <a:avLst/>
          </a:prstGeom>
          <a:ln w="127000" cap="sq">
            <a:solidFill>
              <a:srgbClr val="B7B09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EA8EE8-8393-4426-8F88-8A8BA7DFD9A4}"/>
              </a:ext>
            </a:extLst>
          </p:cNvPr>
          <p:cNvGrpSpPr/>
          <p:nvPr/>
        </p:nvGrpSpPr>
        <p:grpSpPr>
          <a:xfrm>
            <a:off x="832451" y="1444535"/>
            <a:ext cx="9849466" cy="3633105"/>
            <a:chOff x="1298122" y="896711"/>
            <a:chExt cx="9849466" cy="36331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439B0D8-0DAD-46AF-BFC5-D9711242DE04}"/>
                </a:ext>
              </a:extLst>
            </p:cNvPr>
            <p:cNvSpPr/>
            <p:nvPr/>
          </p:nvSpPr>
          <p:spPr>
            <a:xfrm>
              <a:off x="1298122" y="896711"/>
              <a:ext cx="2381248" cy="3633105"/>
            </a:xfrm>
            <a:prstGeom prst="roundRect">
              <a:avLst/>
            </a:prstGeom>
            <a:solidFill>
              <a:srgbClr val="D0CABE"/>
            </a:solidFill>
            <a:ln w="57150">
              <a:solidFill>
                <a:srgbClr val="B7B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9423A3F-60C3-4CCA-AECF-57664CC64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37" t="5243" r="5729" b="40262"/>
            <a:stretch/>
          </p:blipFill>
          <p:spPr>
            <a:xfrm>
              <a:off x="8251373" y="1167898"/>
              <a:ext cx="2896215" cy="1978663"/>
            </a:xfrm>
            <a:prstGeom prst="ellipse">
              <a:avLst/>
            </a:prstGeom>
            <a:ln w="63500" cap="rnd">
              <a:solidFill>
                <a:srgbClr val="B7B09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EFD388-FAAE-4713-A669-B0D2FC57E3B4}"/>
                </a:ext>
              </a:extLst>
            </p:cNvPr>
            <p:cNvSpPr/>
            <p:nvPr/>
          </p:nvSpPr>
          <p:spPr>
            <a:xfrm rot="300000" flipV="1">
              <a:off x="3325120" y="1134317"/>
              <a:ext cx="5442857" cy="40822"/>
            </a:xfrm>
            <a:prstGeom prst="rect">
              <a:avLst/>
            </a:prstGeom>
            <a:solidFill>
              <a:srgbClr val="B7B09C"/>
            </a:solidFill>
            <a:ln>
              <a:solidFill>
                <a:srgbClr val="B7B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481F40-ACAE-417A-99CC-C55ECABE2D72}"/>
                </a:ext>
              </a:extLst>
            </p:cNvPr>
            <p:cNvSpPr/>
            <p:nvPr/>
          </p:nvSpPr>
          <p:spPr>
            <a:xfrm rot="20880000" flipV="1">
              <a:off x="3291862" y="3782094"/>
              <a:ext cx="6755946" cy="47626"/>
            </a:xfrm>
            <a:prstGeom prst="rect">
              <a:avLst/>
            </a:prstGeom>
            <a:solidFill>
              <a:srgbClr val="B7B09C"/>
            </a:solidFill>
            <a:ln>
              <a:solidFill>
                <a:srgbClr val="B7B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B3B627-6490-4CFD-8C19-CB721F7EB7C8}"/>
              </a:ext>
            </a:extLst>
          </p:cNvPr>
          <p:cNvGrpSpPr/>
          <p:nvPr/>
        </p:nvGrpSpPr>
        <p:grpSpPr>
          <a:xfrm>
            <a:off x="1146800" y="1539190"/>
            <a:ext cx="7129987" cy="1773673"/>
            <a:chOff x="1612471" y="991366"/>
            <a:chExt cx="7129987" cy="177367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D219246-6AD7-42EE-B63C-C11FEC3D33F2}"/>
                </a:ext>
              </a:extLst>
            </p:cNvPr>
            <p:cNvSpPr/>
            <p:nvPr/>
          </p:nvSpPr>
          <p:spPr>
            <a:xfrm rot="2220000">
              <a:off x="8304140" y="2343763"/>
              <a:ext cx="438318" cy="236018"/>
            </a:xfrm>
            <a:prstGeom prst="rightArrow">
              <a:avLst/>
            </a:prstGeom>
            <a:solidFill>
              <a:srgbClr val="EE2737"/>
            </a:solidFill>
            <a:ln>
              <a:solidFill>
                <a:srgbClr val="EE2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B4539B-5501-489E-885B-BEFC71E313CE}"/>
                </a:ext>
              </a:extLst>
            </p:cNvPr>
            <p:cNvSpPr txBox="1"/>
            <p:nvPr/>
          </p:nvSpPr>
          <p:spPr>
            <a:xfrm>
              <a:off x="1612471" y="991366"/>
              <a:ext cx="173627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/>
                <a:t>Shoulder</a:t>
              </a:r>
              <a:endParaRPr lang="en-US" sz="2400" b="1"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C0920B-9CF5-473E-BFCC-C2EA78969E76}"/>
                </a:ext>
              </a:extLst>
            </p:cNvPr>
            <p:cNvSpPr txBox="1"/>
            <p:nvPr/>
          </p:nvSpPr>
          <p:spPr>
            <a:xfrm>
              <a:off x="1612471" y="1441600"/>
              <a:ext cx="1736272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Char char="•"/>
              </a:pPr>
              <a:r>
                <a:rPr lang="en-US" sz="1600"/>
                <a:t>Drives the system</a:t>
              </a:r>
              <a:endParaRPr lang="en-US" sz="1600">
                <a:cs typeface="Arial"/>
              </a:endParaRPr>
            </a:p>
            <a:p>
              <a:pPr marL="285750" indent="-285750">
                <a:buChar char="•"/>
              </a:pPr>
              <a:r>
                <a:rPr lang="en-US" sz="1600"/>
                <a:t>Gearbox</a:t>
              </a:r>
              <a:endParaRPr lang="en-US" sz="1600">
                <a:cs typeface="Arial"/>
              </a:endParaRPr>
            </a:p>
            <a:p>
              <a:pPr marL="285750" indent="-285750">
                <a:buChar char="•"/>
              </a:pPr>
              <a:r>
                <a:rPr lang="en-US" sz="1600"/>
                <a:t>Motor</a:t>
              </a:r>
              <a:endParaRPr lang="en-US" sz="1600">
                <a:cs typeface="Arial"/>
              </a:endParaRPr>
            </a:p>
            <a:p>
              <a:pPr algn="ctr"/>
              <a:endParaRPr lang="en-US" sz="1600"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E5CEAE-9BE8-4CAA-A55A-6F1EC3D120AA}"/>
              </a:ext>
            </a:extLst>
          </p:cNvPr>
          <p:cNvGrpSpPr/>
          <p:nvPr/>
        </p:nvGrpSpPr>
        <p:grpSpPr>
          <a:xfrm>
            <a:off x="1146800" y="2810666"/>
            <a:ext cx="7878500" cy="2168478"/>
            <a:chOff x="1612471" y="2262842"/>
            <a:chExt cx="7878500" cy="21684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6C62C5-9F95-4C62-BA20-6291DA32C131}"/>
                </a:ext>
              </a:extLst>
            </p:cNvPr>
            <p:cNvSpPr txBox="1"/>
            <p:nvPr/>
          </p:nvSpPr>
          <p:spPr>
            <a:xfrm>
              <a:off x="1612471" y="2457079"/>
              <a:ext cx="173627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/>
                <a:t>Arm</a:t>
              </a:r>
              <a:endParaRPr lang="en-US" sz="2400">
                <a:cs typeface="Arial"/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9E400180-11AD-437F-BCC0-A2684BF76787}"/>
                </a:ext>
              </a:extLst>
            </p:cNvPr>
            <p:cNvSpPr/>
            <p:nvPr/>
          </p:nvSpPr>
          <p:spPr>
            <a:xfrm rot="14160000">
              <a:off x="9153803" y="2363992"/>
              <a:ext cx="438318" cy="236018"/>
            </a:xfrm>
            <a:prstGeom prst="rightArrow">
              <a:avLst/>
            </a:prstGeom>
            <a:solidFill>
              <a:srgbClr val="EE2737"/>
            </a:solidFill>
            <a:ln>
              <a:solidFill>
                <a:srgbClr val="EE2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1">
              <a:extLst>
                <a:ext uri="{FF2B5EF4-FFF2-40B4-BE49-F238E27FC236}">
                  <a16:creationId xmlns:a16="http://schemas.microsoft.com/office/drawing/2014/main" id="{2188A3D7-BDF5-4EF5-BDD2-037C6CC2FABA}"/>
                </a:ext>
              </a:extLst>
            </p:cNvPr>
            <p:cNvSpPr txBox="1"/>
            <p:nvPr/>
          </p:nvSpPr>
          <p:spPr>
            <a:xfrm>
              <a:off x="1612471" y="2861660"/>
              <a:ext cx="1736272" cy="156966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Connects the shoulder to the drum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Supports the drum in all operations</a:t>
              </a:r>
            </a:p>
          </p:txBody>
        </p:sp>
      </p:grpSp>
      <p:sp>
        <p:nvSpPr>
          <p:cNvPr id="20" name="Google Shape;591;gf33889740b_0_112">
            <a:extLst>
              <a:ext uri="{FF2B5EF4-FFF2-40B4-BE49-F238E27FC236}">
                <a16:creationId xmlns:a16="http://schemas.microsoft.com/office/drawing/2014/main" id="{F7DBEE13-D2A7-43D4-9AA5-59B15D6D30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439400" y="5672828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Evaline </a:t>
            </a:r>
            <a:r>
              <a:rPr lang="en-US" sz="1400" dirty="0">
                <a:latin typeface="Arial"/>
                <a:cs typeface="Arial"/>
              </a:rPr>
              <a:t>Cantarero</a:t>
            </a:r>
            <a:endParaRPr lang="en-US" dirty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8A1F099C-493A-4E51-AF89-9E6777D0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93" y="832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Project Scope</a:t>
            </a:r>
          </a:p>
        </p:txBody>
      </p:sp>
    </p:spTree>
    <p:extLst>
      <p:ext uri="{BB962C8B-B14F-4D97-AF65-F5344CB8AC3E}">
        <p14:creationId xmlns:p14="http://schemas.microsoft.com/office/powerpoint/2010/main" val="4100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7DD0E1-31EE-4A91-AFBC-5FBE232A2DB5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793932"/>
            <a:ext cx="13199392" cy="7380185"/>
            <a:chOff x="-503697" y="-793932"/>
            <a:chExt cx="13199392" cy="73801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A065D1-ADE7-45BA-BC17-49A2C731574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C0F161-7433-4989-ACFC-C41A2D87C74E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1C6E0C-6BF6-4E3C-B9E6-B0D7A211F9B5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08F4D3-2441-4652-838C-79E2A2409611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D6AEAC-F5C6-4900-A125-DAB2D3A1CF3F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62937-6807-44F3-B5A7-BEC707D9A792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96B649-711C-4618-A80D-8D93502EA178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C3F7F29-A218-4EAF-8BE3-8EED1B906B76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B557117-2669-48D2-9B7F-B18BF7BF8A17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5C544B-71FA-409E-944D-5A9EB3307E35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0385839-4956-42E9-AE8A-B3E40436490F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F366087-C4EC-4027-9D63-33C5D2E7DF33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03CBA04-51B9-49CF-BE7E-3F502F528A9F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72E385-3DA3-42D6-9BBE-5D15D907211E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5E994C-93EB-4655-B1AC-C422A3F5CDEA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EE5F6D6-06E3-4CCA-8827-D733828043F5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2BDF6E-B374-4C23-BFAD-2240FABA8C81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0F45BF-D64A-4806-AE89-D35AB2B46EA1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EA11FE-B9D1-4064-9E9C-42F274DF4EC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6A84F86-D7EC-4F88-9AE5-338BE0DDACFA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D158A-DA57-4454-A6CE-A71844BC03A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6156385-6F5A-4AC3-B64C-5C381F2FA87B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118C0BE-6B32-45E0-9E44-52D9CA8E248E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0BD8B77-2AAA-499F-B99D-B3E585BE2425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A07873A-914A-402D-8CBF-A8E1A19720E9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200101B-3F4C-4467-A864-A3F120402502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E8EEA91-6C7C-4C25-8045-E010FD0E3F60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75C3F11-96F8-4F4B-9792-D00AFA33CCE5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CE51088-2BC3-47CA-BD66-32D786B93C8B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219C083-D12F-4FB9-8FDC-7E300019DA35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5FBEF30-0819-423B-8AC5-C9BAA968D355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1DB8CCC-7061-4F52-9F0A-E1CEB397E80A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5D7F8ED-4B87-4046-A6F8-D5599D58897B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27D4DA6-73BE-4DE1-B033-BB9D4BC9F2DA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8E3FC4F-A8E5-43EB-A3AA-3B6C3855AB08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905BF3D-6FD2-4032-B7C3-A040B4F9BB99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A12AB61-328A-4118-AC72-47A511E5A672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ED8E28C-C577-4E12-87DF-63B082574A3F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CE71FB9-DA13-45A9-990D-74F17F0AD15D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ADDD992-623F-41B1-8A25-4CB8E05908AE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E3127D3-8DDF-48E4-AF59-0966DEB08611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C7F650D-3ECE-4CF8-B9AF-3EFC5B0F4D2B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F7B1816-58C6-4017-883B-7ED413FC5532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DF027D1-D3D3-4E27-8C6F-AD07E7E0F8DC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32C1CBD-1576-4294-B466-7E7752F84E15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2375EF-FB01-4BD6-95DE-56B2A6FBC9E1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4EF4874-D7A4-4321-BADA-8FFD367EAA72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98432A-5054-44F8-B798-2BD0F8A80284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22FB375-4AAA-4EEA-8963-81614A42EDEE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D54152A-6C28-4112-BBC0-96056305B60E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31016CD-2564-438A-B652-E0584E4CF025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FD79A7F-5C85-4EE7-8DD0-9F2D3BE82BFB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0B830D5-90F4-48D0-894B-2A8492EA994A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1A77BFF-D60C-47DB-8B8F-F8AA939A0B03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6D14882-2A78-4AB6-890D-8D262D82E78C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36186CB-EC8A-4821-8753-6902CB5EAA3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97D8BF9-30C4-48B0-AF51-AE9B73395436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3F3FCAE-86DB-419F-9DA1-6EB518348256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EA498E8-B817-4774-841E-CE3994FC8CED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2661CFE-2603-49BF-9AFF-D80A6168CFA1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70753E2-E433-4FEE-95DA-67125E7AA6B4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C9A4E14-7436-4D06-8459-37EFE3196E9B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3BCD504-060D-4A5F-8BCB-D6BC1A6563EE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9ABA2A9-0B81-404A-8D46-A61DE80A32DA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72539FA-819B-497C-9DE7-8BA8316096EB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59054EE-A53E-410D-83E9-444D37F9379F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BA912A1-F833-4299-9A0A-0B4B50488E4C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6710EC4-59A4-4126-9E4D-C490E329F416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3767FE1-89EA-4631-900C-3B8C3B74344D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FEA790B-E8D8-4BE5-8492-CE67142E482A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7D9FF73-CC43-44D6-BE82-7DC488226537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C47A4B2-B829-4E58-9027-8AB3EF6E1266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88D7B42-DF37-45C5-A35D-658CC9629BBA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0729E53-BB35-401C-A17B-2E15DA27102C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B58B07B-0090-4640-90AD-96088CC62D5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BEA65F4-5928-44F8-9EB4-E5C9A04EC92A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23A0F25-C8C3-42CF-9DDB-63A527E81CC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FC669A8-B480-4F2B-BA13-4C3626147EE3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BC5504E-EADC-4A66-BD7A-5EF3DF69E0FD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E23FEA-737E-4357-8C82-AB3311FAA6B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E7972CA-77E7-4EAD-B750-B9BC39DE5015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67C44B1-D9D0-40BB-9892-CA966BA81AB7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CBC6743-63F3-4A1D-A684-E26871DCA0CA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0BA6C7F-39B6-47B4-AFD9-0B15A5AF566C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79BF7C3-C61D-4AE4-A522-A476A94B8D77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A73B986-8ABB-4C8E-9F03-8328F1F0F00A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17EBB61-236D-40DF-B33A-60AE787CE981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9945F1E-CBC3-4A3A-887D-4EE64199DF82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ACF41AA2-1337-4C1B-BDD4-F11256EAD420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1641A980-2217-46F7-AA3F-9D1B64DD3D1C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D1AF876-AD55-4023-82C1-9547228106D1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7330DFF-5BB7-4E8C-96D4-D2A016873B6C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BC1C336-11AD-40EA-8F28-8F2050F6F517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E0E75E2B-1D2D-4433-A0F1-3EAF4444B647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0F5CE84-8D09-411A-B56D-0ECA25E262EF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463BECF-983D-46E2-8EFD-5574A2F4A685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5ED7E84-AEDC-4970-BA40-E279D62775DB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C4BEE40-BFC1-43F1-BE0C-B2782A62CB8B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ADD7F407-0E29-475D-B720-57DEDF349D86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7160001-18FB-447C-9288-0671B9C5A7DD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00A28C7-8415-48A3-9FBE-267475E738B4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83935A2-1C8C-4F3C-BCC7-080ABDEF29BA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84599B0-486A-4A36-B04E-402DB3CDE7B4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112242F-B6E6-41AF-B4B3-4C2D81710B1C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D15A1F7-F342-45B0-A8C2-5E5812525157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B274B8-AA33-4AF4-8F6B-C86F0B9168A0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49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B8197268-2027-45B6-8592-78F2838D465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432765" y="1200697"/>
            <a:ext cx="5667747" cy="367095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93" y="832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Project Objective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49B21C-F295-4DEE-9E34-50531ED55F3C}"/>
              </a:ext>
            </a:extLst>
          </p:cNvPr>
          <p:cNvSpPr/>
          <p:nvPr/>
        </p:nvSpPr>
        <p:spPr>
          <a:xfrm>
            <a:off x="430798" y="1483769"/>
            <a:ext cx="5660342" cy="425203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9442805-ACF8-49CB-93DD-861093D212B6}"/>
              </a:ext>
            </a:extLst>
          </p:cNvPr>
          <p:cNvSpPr txBox="1"/>
          <p:nvPr/>
        </p:nvSpPr>
        <p:spPr>
          <a:xfrm>
            <a:off x="660400" y="1635277"/>
            <a:ext cx="5349409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</a:rPr>
              <a:t>Redesign the shoulder, arm, and drive components using parts printed out of PLA</a:t>
            </a:r>
            <a:endParaRPr lang="en-US" sz="32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723CA4F-8157-44B5-B885-C935768D9575}"/>
              </a:ext>
            </a:extLst>
          </p:cNvPr>
          <p:cNvSpPr txBox="1"/>
          <p:nvPr/>
        </p:nvSpPr>
        <p:spPr>
          <a:xfrm>
            <a:off x="660400" y="3557590"/>
            <a:ext cx="5174342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</a:rPr>
              <a:t>Improve durability and cost through innovative technologies and 3D printing processes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588B0D-80AE-4CA7-82AA-49E9C0538E9F}"/>
              </a:ext>
            </a:extLst>
          </p:cNvPr>
          <p:cNvGrpSpPr/>
          <p:nvPr/>
        </p:nvGrpSpPr>
        <p:grpSpPr>
          <a:xfrm>
            <a:off x="6281245" y="839051"/>
            <a:ext cx="2456792" cy="1602828"/>
            <a:chOff x="6243145" y="1132488"/>
            <a:chExt cx="2456792" cy="16028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8147D4-1382-42B5-A236-FDEF77BD80CE}"/>
                </a:ext>
              </a:extLst>
            </p:cNvPr>
            <p:cNvSpPr txBox="1"/>
            <p:nvPr/>
          </p:nvSpPr>
          <p:spPr>
            <a:xfrm rot="-1740000">
              <a:off x="6826049" y="1391834"/>
              <a:ext cx="163961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19.05 cm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8438EC-77B9-42FC-811B-2E82C147A138}"/>
                </a:ext>
              </a:extLst>
            </p:cNvPr>
            <p:cNvGrpSpPr/>
            <p:nvPr/>
          </p:nvGrpSpPr>
          <p:grpSpPr>
            <a:xfrm>
              <a:off x="6243145" y="1132488"/>
              <a:ext cx="2456792" cy="1602828"/>
              <a:chOff x="6243145" y="1132488"/>
              <a:chExt cx="2456792" cy="1602828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7F86769-67E8-463A-9764-182123F23D80}"/>
                  </a:ext>
                </a:extLst>
              </p:cNvPr>
              <p:cNvCxnSpPr/>
              <p:nvPr/>
            </p:nvCxnSpPr>
            <p:spPr>
              <a:xfrm flipV="1">
                <a:off x="6374524" y="1303283"/>
                <a:ext cx="2207170" cy="1287514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C5CA550-C56E-4B5A-BF91-CEDB226AF4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43145" y="2420005"/>
                <a:ext cx="197068" cy="315311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D677C21-2FA8-423D-B049-37E94BA0EB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02869" y="1132488"/>
                <a:ext cx="197068" cy="315311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B8095-4B76-42B6-BEB2-0CAA5C7F2E0F}"/>
              </a:ext>
            </a:extLst>
          </p:cNvPr>
          <p:cNvGrpSpPr/>
          <p:nvPr/>
        </p:nvGrpSpPr>
        <p:grpSpPr>
          <a:xfrm>
            <a:off x="6313213" y="3256868"/>
            <a:ext cx="4844831" cy="2220311"/>
            <a:chOff x="6313213" y="3537605"/>
            <a:chExt cx="4844831" cy="222031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C1EB0D-E763-4433-A855-F54348D3A6F7}"/>
                </a:ext>
              </a:extLst>
            </p:cNvPr>
            <p:cNvCxnSpPr/>
            <p:nvPr/>
          </p:nvCxnSpPr>
          <p:spPr>
            <a:xfrm>
              <a:off x="6397625" y="3724275"/>
              <a:ext cx="4679950" cy="1866900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4D04037-6BEE-4D47-BB18-0558134864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3213" y="3537605"/>
              <a:ext cx="145832" cy="3597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ED38FEE-AD71-41E2-9ECA-B6D0D3E8D1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1262" y="5417205"/>
              <a:ext cx="126782" cy="34071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7F515DE-1C1B-47BB-9DA8-2E8A1C5E05C7}"/>
              </a:ext>
            </a:extLst>
          </p:cNvPr>
          <p:cNvSpPr txBox="1"/>
          <p:nvPr/>
        </p:nvSpPr>
        <p:spPr>
          <a:xfrm rot="1320000">
            <a:off x="7645199" y="4362297"/>
            <a:ext cx="1639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41.59 cm</a:t>
            </a:r>
          </a:p>
        </p:txBody>
      </p:sp>
      <p:sp>
        <p:nvSpPr>
          <p:cNvPr id="8" name="Google Shape;342;p2">
            <a:extLst>
              <a:ext uri="{FF2B5EF4-FFF2-40B4-BE49-F238E27FC236}">
                <a16:creationId xmlns:a16="http://schemas.microsoft.com/office/drawing/2014/main" id="{CFA1EED1-2C33-4ED8-8F0C-EEF125EA76FA}"/>
              </a:ext>
            </a:extLst>
          </p:cNvPr>
          <p:cNvSpPr txBox="1">
            <a:spLocks/>
          </p:cNvSpPr>
          <p:nvPr/>
        </p:nvSpPr>
        <p:spPr>
          <a:xfrm>
            <a:off x="10486413" y="5497108"/>
            <a:ext cx="2274562" cy="43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49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E3913639-B4ED-4E6D-B0E5-A11F0CF2058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479067" y="720085"/>
            <a:ext cx="4592610" cy="469421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9EFA94-103B-471E-ADCB-AB964646EB21}"/>
              </a:ext>
            </a:extLst>
          </p:cNvPr>
          <p:cNvSpPr/>
          <p:nvPr/>
        </p:nvSpPr>
        <p:spPr>
          <a:xfrm>
            <a:off x="629127" y="1306317"/>
            <a:ext cx="6036122" cy="4335543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1232AF7-8CEC-4C59-92CA-78DDF9580CB1}"/>
              </a:ext>
            </a:extLst>
          </p:cNvPr>
          <p:cNvSpPr txBox="1"/>
          <p:nvPr/>
        </p:nvSpPr>
        <p:spPr>
          <a:xfrm>
            <a:off x="1066800" y="1545771"/>
            <a:ext cx="6966857" cy="489364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b="1"/>
              <a:t>Customer Needs</a:t>
            </a:r>
            <a:endParaRPr lang="en-US" sz="3200" b="1"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3D printed PLA parts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Total cost &lt; $60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Range of motion and load</a:t>
            </a:r>
          </a:p>
          <a:p>
            <a:pPr marL="457200" indent="-457200">
              <a:buFont typeface="Arial"/>
              <a:buChar char="•"/>
            </a:pPr>
            <a:r>
              <a:rPr lang="en-US" sz="3200" b="1">
                <a:cs typeface="Calibri"/>
              </a:rPr>
              <a:t>Assumptions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Provided 12 V @ 1.2 A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Used in earth environment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Only needs to pivot</a:t>
            </a:r>
          </a:p>
          <a:p>
            <a:endParaRPr lang="en-US" sz="2800"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32" y="62413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Customer Needs &amp; Assumptions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DAF2EBF0-C1FB-4641-8F43-CC935CABD483}"/>
              </a:ext>
            </a:extLst>
          </p:cNvPr>
          <p:cNvSpPr txBox="1">
            <a:spLocks/>
          </p:cNvSpPr>
          <p:nvPr/>
        </p:nvSpPr>
        <p:spPr>
          <a:xfrm>
            <a:off x="10603655" y="5460715"/>
            <a:ext cx="2204378" cy="36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5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62" y="-1510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Market &amp; Functional Decomposition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A39C440-967E-463A-A1A5-1D686A93CD8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334409" y="1846732"/>
            <a:ext cx="5607651" cy="3177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D7448-FA12-4CF5-BCFE-AA0322D53E4A}"/>
              </a:ext>
            </a:extLst>
          </p:cNvPr>
          <p:cNvSpPr/>
          <p:nvPr/>
        </p:nvSpPr>
        <p:spPr>
          <a:xfrm>
            <a:off x="409921" y="1191496"/>
            <a:ext cx="5681218" cy="4554747"/>
          </a:xfrm>
          <a:prstGeom prst="round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14E8F77-3068-4E7E-8576-08183479013D}"/>
              </a:ext>
            </a:extLst>
          </p:cNvPr>
          <p:cNvSpPr txBox="1"/>
          <p:nvPr/>
        </p:nvSpPr>
        <p:spPr>
          <a:xfrm>
            <a:off x="712890" y="1319408"/>
            <a:ext cx="5474470" cy="49552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  <a:ea typeface="+mn-lt"/>
                <a:cs typeface="+mn-lt"/>
              </a:rPr>
              <a:t>Market</a:t>
            </a:r>
            <a:endParaRPr lang="en-US" sz="3200" b="1">
              <a:solidFill>
                <a:srgbClr val="000000"/>
              </a:solidFill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NASA, Swamp Works, Florida Space Institute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STEM Education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Space/Mining Companies</a:t>
            </a:r>
          </a:p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</a:rPr>
              <a:t>Functional Decomposition</a:t>
            </a:r>
            <a:endParaRPr lang="en-US" sz="3200" b="1">
              <a:solidFill>
                <a:srgbClr val="000000"/>
              </a:solidFill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Source Power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Support Arm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Create Motion</a:t>
            </a: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000000"/>
              </a:solidFill>
              <a:cs typeface="Calibri"/>
            </a:endParaRPr>
          </a:p>
        </p:txBody>
      </p:sp>
      <p:sp>
        <p:nvSpPr>
          <p:cNvPr id="3" name="Google Shape;342;p2">
            <a:extLst>
              <a:ext uri="{FF2B5EF4-FFF2-40B4-BE49-F238E27FC236}">
                <a16:creationId xmlns:a16="http://schemas.microsoft.com/office/drawing/2014/main" id="{8EAFBAAA-4633-4644-96F2-F01E4047BBCF}"/>
              </a:ext>
            </a:extLst>
          </p:cNvPr>
          <p:cNvSpPr txBox="1">
            <a:spLocks/>
          </p:cNvSpPr>
          <p:nvPr/>
        </p:nvSpPr>
        <p:spPr>
          <a:xfrm>
            <a:off x="10567448" y="5547276"/>
            <a:ext cx="1710962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 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3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03521-F534-4FDF-8E87-94670BA39DE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6556795" y="1887210"/>
            <a:ext cx="5267944" cy="3073146"/>
          </a:xfrm>
        </p:spPr>
      </p:pic>
      <p:pic>
        <p:nvPicPr>
          <p:cNvPr id="6" name="cool_one">
            <a:hlinkClick r:id="" action="ppaction://media"/>
            <a:extLst>
              <a:ext uri="{FF2B5EF4-FFF2-40B4-BE49-F238E27FC236}">
                <a16:creationId xmlns:a16="http://schemas.microsoft.com/office/drawing/2014/main" id="{210FB009-6C9B-4BAA-A238-52C211DF02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 rotWithShape="1">
          <a:blip r:embed="rId5"/>
          <a:srcRect l="22735" t="14338" r="21763"/>
          <a:stretch/>
        </p:blipFill>
        <p:spPr>
          <a:xfrm>
            <a:off x="6148047" y="3538"/>
            <a:ext cx="6664036" cy="58988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93" y="83289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Targets &amp; Metrics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49B21C-F295-4DEE-9E34-50531ED55F3C}"/>
              </a:ext>
            </a:extLst>
          </p:cNvPr>
          <p:cNvSpPr/>
          <p:nvPr/>
        </p:nvSpPr>
        <p:spPr>
          <a:xfrm>
            <a:off x="430798" y="1483769"/>
            <a:ext cx="5660342" cy="425203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9442805-ACF8-49CB-93DD-861093D212B6}"/>
              </a:ext>
            </a:extLst>
          </p:cNvPr>
          <p:cNvSpPr txBox="1"/>
          <p:nvPr/>
        </p:nvSpPr>
        <p:spPr>
          <a:xfrm>
            <a:off x="663084" y="1695257"/>
            <a:ext cx="5349409" cy="35394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</a:rPr>
              <a:t>Motion</a:t>
            </a:r>
            <a:endParaRPr lang="en-US" sz="3200" b="1">
              <a:solidFill>
                <a:srgbClr val="000000"/>
              </a:solidFill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Rotates 270 degrees</a:t>
            </a:r>
          </a:p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  <a:cs typeface="Calibri"/>
              </a:rPr>
              <a:t>Power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cs typeface="Calibri"/>
              </a:rPr>
              <a:t>12 Volts and 1.2 Amps</a:t>
            </a:r>
          </a:p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  <a:cs typeface="Calibri"/>
              </a:rPr>
              <a:t>Support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cs typeface="Calibri"/>
              </a:rPr>
              <a:t>Lift 2x 10-kilogram</a:t>
            </a:r>
            <a:r>
              <a:rPr lang="en-US" sz="3200">
                <a:ea typeface="+mn-lt"/>
                <a:cs typeface="+mn-lt"/>
              </a:rPr>
              <a:t> </a:t>
            </a:r>
            <a:r>
              <a:rPr lang="en-US" sz="3200">
                <a:cs typeface="Calibri"/>
              </a:rPr>
              <a:t>drums per arm</a:t>
            </a:r>
          </a:p>
        </p:txBody>
      </p:sp>
      <p:sp>
        <p:nvSpPr>
          <p:cNvPr id="7" name="Google Shape;342;p2">
            <a:extLst>
              <a:ext uri="{FF2B5EF4-FFF2-40B4-BE49-F238E27FC236}">
                <a16:creationId xmlns:a16="http://schemas.microsoft.com/office/drawing/2014/main" id="{C1F07B76-2796-406C-B71E-1F8D9DD97109}"/>
              </a:ext>
            </a:extLst>
          </p:cNvPr>
          <p:cNvSpPr txBox="1">
            <a:spLocks/>
          </p:cNvSpPr>
          <p:nvPr/>
        </p:nvSpPr>
        <p:spPr>
          <a:xfrm>
            <a:off x="10487389" y="5510305"/>
            <a:ext cx="2324694" cy="36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Evaline Cantarero</a:t>
            </a: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0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1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E Light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8AD569-D4FA-4F22-9F84-28286F5CFBF8}">
  <ds:schemaRefs>
    <ds:schemaRef ds:uri="66256231-e987-401e-8bdb-e6b916ead0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College of Engineering</Template>
  <TotalTime>10</TotalTime>
  <Words>1414</Words>
  <Application>Microsoft Office PowerPoint</Application>
  <PresentationFormat>Widescreen</PresentationFormat>
  <Paragraphs>464</Paragraphs>
  <Slides>50</Slides>
  <Notes>9</Notes>
  <HiddenSlides>23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Calibri</vt:lpstr>
      <vt:lpstr>CoE Light</vt:lpstr>
      <vt:lpstr>Office Theme</vt:lpstr>
      <vt:lpstr>Office Theme</vt:lpstr>
      <vt:lpstr>RE-RASSOR ARM</vt:lpstr>
      <vt:lpstr>Meet Team 505</vt:lpstr>
      <vt:lpstr>Sponsor and Advisor</vt:lpstr>
      <vt:lpstr>Project Background</vt:lpstr>
      <vt:lpstr>Project Scope</vt:lpstr>
      <vt:lpstr>Project Objective</vt:lpstr>
      <vt:lpstr>Customer Needs &amp; Assumptions</vt:lpstr>
      <vt:lpstr>Market &amp; Functional Decomposition</vt:lpstr>
      <vt:lpstr>Targets &amp; Metrics</vt:lpstr>
      <vt:lpstr>Concept Generation</vt:lpstr>
      <vt:lpstr>High Fidelity</vt:lpstr>
      <vt:lpstr>Concept Selection</vt:lpstr>
      <vt:lpstr>Initial Design</vt:lpstr>
      <vt:lpstr>PowerPoint Presentation</vt:lpstr>
      <vt:lpstr>Gearbox Design</vt:lpstr>
      <vt:lpstr>PowerPoint Presentation</vt:lpstr>
      <vt:lpstr>PowerPoint Presentation</vt:lpstr>
      <vt:lpstr>PowerPoint Presentation</vt:lpstr>
      <vt:lpstr>Gearbox Testing </vt:lpstr>
      <vt:lpstr>PowerPoint Presentation</vt:lpstr>
      <vt:lpstr>Stepper Motor </vt:lpstr>
      <vt:lpstr>Motor Testing</vt:lpstr>
      <vt:lpstr>Arm </vt:lpstr>
      <vt:lpstr>PowerPoint Presentation</vt:lpstr>
      <vt:lpstr>Determine Specs</vt:lpstr>
      <vt:lpstr>Future Work</vt:lpstr>
      <vt:lpstr>References</vt:lpstr>
      <vt:lpstr>Backup Slides</vt:lpstr>
      <vt:lpstr>Concept Selection</vt:lpstr>
      <vt:lpstr>Embodiment</vt:lpstr>
      <vt:lpstr>PowerPoint Presentation</vt:lpstr>
      <vt:lpstr>Manufacturing</vt:lpstr>
      <vt:lpstr>PowerPoint Presentation</vt:lpstr>
      <vt:lpstr>Testing</vt:lpstr>
      <vt:lpstr>PowerPoint Presentation</vt:lpstr>
      <vt:lpstr>Project Management</vt:lpstr>
      <vt:lpstr>PowerPoint Presentation</vt:lpstr>
      <vt:lpstr># Most Important Points</vt:lpstr>
      <vt:lpstr>Lessons Learned</vt:lpstr>
      <vt:lpstr>Questions (be sure to design your own)</vt:lpstr>
      <vt:lpstr>PowerPoint Presentation</vt:lpstr>
      <vt:lpstr>PowerPoint Presentation</vt:lpstr>
      <vt:lpstr>PowerPoint Presentation</vt:lpstr>
      <vt:lpstr>College of Engineering Color Palette </vt:lpstr>
      <vt:lpstr>PowerPoint Color Theme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Grace Busch</cp:lastModifiedBy>
  <cp:revision>7</cp:revision>
  <dcterms:created xsi:type="dcterms:W3CDTF">2020-02-27T18:12:47Z</dcterms:created>
  <dcterms:modified xsi:type="dcterms:W3CDTF">2022-01-25T05:16:34Z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